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5"/>
  </p:sldMasterIdLst>
  <p:notesMasterIdLst>
    <p:notesMasterId r:id="rId38"/>
  </p:notesMasterIdLst>
  <p:handoutMasterIdLst>
    <p:handoutMasterId r:id="rId39"/>
  </p:handoutMasterIdLst>
  <p:sldIdLst>
    <p:sldId id="751" r:id="rId16"/>
    <p:sldId id="781" r:id="rId17"/>
    <p:sldId id="753" r:id="rId18"/>
    <p:sldId id="758" r:id="rId19"/>
    <p:sldId id="760" r:id="rId20"/>
    <p:sldId id="779" r:id="rId21"/>
    <p:sldId id="764" r:id="rId22"/>
    <p:sldId id="786" r:id="rId23"/>
    <p:sldId id="787" r:id="rId24"/>
    <p:sldId id="767" r:id="rId25"/>
    <p:sldId id="770" r:id="rId26"/>
    <p:sldId id="788" r:id="rId27"/>
    <p:sldId id="772" r:id="rId28"/>
    <p:sldId id="773" r:id="rId29"/>
    <p:sldId id="784" r:id="rId30"/>
    <p:sldId id="785" r:id="rId31"/>
    <p:sldId id="774" r:id="rId32"/>
    <p:sldId id="789" r:id="rId33"/>
    <p:sldId id="775" r:id="rId34"/>
    <p:sldId id="790" r:id="rId35"/>
    <p:sldId id="777" r:id="rId36"/>
    <p:sldId id="778" r:id="rId3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CC0000"/>
    <a:srgbClr val="008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5423" autoAdjust="0"/>
  </p:normalViewPr>
  <p:slideViewPr>
    <p:cSldViewPr snapToObjects="1">
      <p:cViewPr varScale="1">
        <p:scale>
          <a:sx n="82" d="100"/>
          <a:sy n="82" d="100"/>
        </p:scale>
        <p:origin x="444" y="66"/>
      </p:cViewPr>
      <p:guideLst>
        <p:guide orient="horz" pos="170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66" d="100"/>
          <a:sy n="66" d="100"/>
        </p:scale>
        <p:origin x="-852" y="-60"/>
      </p:cViewPr>
      <p:guideLst>
        <p:guide orient="horz" pos="2928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customXml" Target="../customXml/item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defTabSz="930356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r" defTabSz="930356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defTabSz="930356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r" defTabSz="930356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86CB930-1860-4929-A3C1-022D02DAA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13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defTabSz="930356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r" defTabSz="930356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158" y="4416426"/>
            <a:ext cx="503168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defTabSz="930356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r" defTabSz="930356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BDB3E9-FD6F-4DF9-829D-CC66DD7B0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76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AF2DF8-F61A-4E4E-9DEC-968050E0CAA4}" type="slidenum">
              <a:rPr lang="en-US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en-US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5906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Sister provision to CERCLA 103-all levels</a:t>
            </a:r>
            <a:r>
              <a:rPr lang="en-US" baseline="0" dirty="0" smtClean="0"/>
              <a:t> of government are notified of potential emergencies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13426-3AFE-4F65-A3B8-72C44184C4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17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13426-3AFE-4F65-A3B8-72C44184C4E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75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Sister provision to CERCLA 103-all levels</a:t>
            </a:r>
            <a:r>
              <a:rPr lang="en-US" baseline="0" dirty="0" smtClean="0"/>
              <a:t> of government are notified of potential emergencies</a:t>
            </a:r>
            <a:endParaRPr lang="en-US" dirty="0" smtClean="0"/>
          </a:p>
          <a:p>
            <a:r>
              <a:rPr lang="en-US" dirty="0" smtClean="0"/>
              <a:t>This is to ensure all</a:t>
            </a:r>
            <a:r>
              <a:rPr lang="en-US" baseline="0" dirty="0" smtClean="0"/>
              <a:t> levels of government are notified of potential emergencies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13426-3AFE-4F65-A3B8-72C44184C4E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67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of course</a:t>
            </a:r>
            <a:r>
              <a:rPr lang="en-US" baseline="0" dirty="0" smtClean="0"/>
              <a:t> in the Tier II reporting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13426-3AFE-4F65-A3B8-72C44184C4E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86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13426-3AFE-4F65-A3B8-72C44184C4E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4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state has their own requirements, so be sure to check with your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13426-3AFE-4F65-A3B8-72C44184C4E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19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</a:t>
            </a:r>
            <a:r>
              <a:rPr lang="en-US" baseline="0" dirty="0" smtClean="0"/>
              <a:t> part of EPCRA where data is exchanged b/w EPA and industry.  Everything else between locals and industry.</a:t>
            </a:r>
          </a:p>
          <a:p>
            <a:endParaRPr lang="en-US" baseline="0" dirty="0" smtClean="0"/>
          </a:p>
          <a:p>
            <a:r>
              <a:rPr lang="en-US" dirty="0" smtClean="0"/>
              <a:t>New approach to environmental</a:t>
            </a:r>
            <a:r>
              <a:rPr lang="en-US" baseline="0" dirty="0" smtClean="0"/>
              <a:t> protection-incentivize improving environmental performance to companies.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13426-3AFE-4F65-A3B8-72C44184C4E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67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“x”-this is a 2</a:t>
            </a:r>
            <a:r>
              <a:rPr lang="en-US" baseline="30000" dirty="0" smtClean="0"/>
              <a:t>nd</a:t>
            </a:r>
            <a:r>
              <a:rPr lang="en-US" baseline="0" dirty="0" smtClean="0"/>
              <a:t> name for the chem already on the list.  </a:t>
            </a:r>
            <a:r>
              <a:rPr lang="en-US" dirty="0" smtClean="0"/>
              <a:t>indicates</a:t>
            </a:r>
            <a:r>
              <a:rPr lang="en-US" baseline="0" dirty="0" smtClean="0"/>
              <a:t> chemical with same CAS number appears on the lists with a different chemical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13426-3AFE-4F65-A3B8-72C44184C4E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69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13426-3AFE-4F65-A3B8-72C44184C4E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35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13426-3AFE-4F65-A3B8-72C44184C4E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5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13426-3AFE-4F65-A3B8-72C44184C4E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99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13426-3AFE-4F65-A3B8-72C44184C4E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41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13426-3AFE-4F65-A3B8-72C44184C4E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46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13426-3AFE-4F65-A3B8-72C44184C4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13426-3AFE-4F65-A3B8-72C44184C4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3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know what a LEPC is?  You as a facility</a:t>
            </a:r>
            <a:r>
              <a:rPr lang="en-US" baseline="0" dirty="0" smtClean="0"/>
              <a:t> are an important part of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13426-3AFE-4F65-A3B8-72C44184C4E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8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format for 302 reporting</a:t>
            </a:r>
          </a:p>
          <a:p>
            <a:r>
              <a:rPr lang="en-US" dirty="0" smtClean="0"/>
              <a:t>EHS-extremely hazardous substance</a:t>
            </a:r>
            <a:r>
              <a:rPr lang="en-US" baseline="0" dirty="0" smtClean="0"/>
              <a:t> (there’s about 500)</a:t>
            </a:r>
            <a:endParaRPr lang="en-US" dirty="0" smtClean="0"/>
          </a:p>
          <a:p>
            <a:r>
              <a:rPr lang="en-US" dirty="0" smtClean="0"/>
              <a:t>TPQ-Threshold Planning Quantity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13426-3AFE-4F65-A3B8-72C44184C4E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59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also going to refer to this a lot.  Sadly</a:t>
            </a:r>
            <a:r>
              <a:rPr lang="en-US" baseline="0" dirty="0" smtClean="0"/>
              <a:t> the title is more accurate than anyone would want to believe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13426-3AFE-4F65-A3B8-72C44184C4E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28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format for 302 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13426-3AFE-4F65-A3B8-72C44184C4E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44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EPCRA section 322 allows for trade secrets.  LEPCs not looking to exploit</a:t>
            </a:r>
            <a:r>
              <a:rPr lang="en-US" baseline="0" dirty="0" smtClean="0"/>
              <a:t> secrets-just ensure there are capabilities to respond.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13426-3AFE-4F65-A3B8-72C44184C4E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6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 smtClean="0">
              <a:latin typeface="Times New Roman" panose="02020603050405020304" pitchFamily="18" charset="0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</p:grpSp>
      <p:sp>
        <p:nvSpPr>
          <p:cNvPr id="476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61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667000" y="6553200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227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D3566-C752-4049-99D5-DA70929E3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630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54038"/>
            <a:ext cx="2057400" cy="5618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54038"/>
            <a:ext cx="6019800" cy="5618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13DE9-E7B8-4845-A736-3D9D9C2E0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768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4038"/>
            <a:ext cx="8001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9050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83757-E12C-4B55-AB63-7B1BF0F0A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3793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554038"/>
            <a:ext cx="8229600" cy="5618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CAC6E-E323-4850-80A2-B528D9DE4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87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4038"/>
            <a:ext cx="8001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9050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41148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3916D-C501-4D9A-94D6-E563ECFEE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642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3A471-703D-4F00-80E1-A683E9F20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461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F01D8-F8B7-44E0-A797-428D7B98F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113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9050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165A6-E18F-4E0F-9173-F87DCFDDB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578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A5B6E-EBAC-4269-B641-289D33AE2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900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CF671-6FF6-464F-AE1C-4B9DD0323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082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097A2-CA21-4121-9C5E-C7220E3AC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27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F7156-7691-4169-A27F-7C453E87F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639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75550-7217-4D71-8490-6842C8CBC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368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525463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5410200" cy="533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solidFill>
                <a:schemeClr val="tx2"/>
              </a:solidFill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54038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751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51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4388" y="6407150"/>
            <a:ext cx="58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fld id="{A4E36BC7-D7E6-4BCF-A254-83BDE3B16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228600" y="1163638"/>
            <a:ext cx="8610600" cy="152400"/>
            <a:chOff x="144" y="1248"/>
            <a:chExt cx="4656" cy="201"/>
          </a:xfrm>
        </p:grpSpPr>
        <p:sp>
          <p:nvSpPr>
            <p:cNvPr id="1036" name="AutoShape 11"/>
            <p:cNvSpPr>
              <a:spLocks noChangeArrowheads="1"/>
            </p:cNvSpPr>
            <p:nvPr/>
          </p:nvSpPr>
          <p:spPr bwMode="auto">
            <a:xfrm>
              <a:off x="384" y="1248"/>
              <a:ext cx="4416" cy="20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037" name="AutoShape 12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</p:grpSp>
      <p:sp>
        <p:nvSpPr>
          <p:cNvPr id="1034" name="Rectangle 75"/>
          <p:cNvSpPr>
            <a:spLocks noChangeArrowheads="1"/>
          </p:cNvSpPr>
          <p:nvPr userDrawn="1"/>
        </p:nvSpPr>
        <p:spPr bwMode="auto">
          <a:xfrm>
            <a:off x="0" y="0"/>
            <a:ext cx="5410200" cy="533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solidFill>
                <a:schemeClr val="tx2"/>
              </a:solidFill>
            </a:endParaRPr>
          </a:p>
        </p:txBody>
      </p:sp>
      <p:pic>
        <p:nvPicPr>
          <p:cNvPr id="1035" name="Picture 138" descr="SmallER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0"/>
            <a:ext cx="1154112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dphe.edtier2submit@state.co.u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lorado.gov/pacific/cdphe/tier-ii-hazardous-chemical-inventory-reporti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bockstahler.breann@epa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ed.Lori@epa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2.epa.gov/sites/production/files/2015-03/documents/list_of_list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54113" y="1547813"/>
            <a:ext cx="6994525" cy="4267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4800" dirty="0" smtClean="0">
                <a:solidFill>
                  <a:schemeClr val="bg2"/>
                </a:solidFill>
              </a:rPr>
              <a:t>EPCRA Overview</a:t>
            </a:r>
            <a:endParaRPr lang="en-US" altLang="en-US" sz="4800" dirty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b="1" dirty="0" smtClean="0"/>
              <a:t>CO Chemical Safety Workshops for Regulated Facilities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(8-10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1CADE7-68A0-4A08-9558-03FE0EFD4DE8}" type="slidenum">
              <a:rPr lang="en-US" altLang="en-US" sz="18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85" y="479814"/>
            <a:ext cx="7318248" cy="758952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Section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303- Emergency Planning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00304" y="6416675"/>
            <a:ext cx="4572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1952AF-EC48-4EF7-A4CF-7CB55E9B84F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53584" y="1433164"/>
            <a:ext cx="8503920" cy="4815235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</a:rPr>
              <a:t>LEPCs need to:</a:t>
            </a:r>
          </a:p>
          <a:p>
            <a:pPr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</a:rPr>
              <a:t>Develop an emergency response plan for the community.</a:t>
            </a:r>
          </a:p>
          <a:p>
            <a:pPr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Develop procedures for public requests for info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latin typeface="arial" panose="020B0604020202020204" pitchFamily="34" charset="0"/>
              </a:rPr>
              <a:t>This section gives authority to LEPCs to request and obtain information from facilities relevant to emergency planning.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3508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75" y="395005"/>
            <a:ext cx="6400800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Section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304- Spill of an EHS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416675"/>
            <a:ext cx="4572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1952AF-EC48-4EF7-A4CF-7CB55E9B84F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93095" y="1355130"/>
            <a:ext cx="7611483" cy="437694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en-US" sz="2800" dirty="0" smtClean="0">
              <a:latin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</a:rPr>
              <a:t>When release or spill occurs of an EHS over the Reportable Quantity (RQ) in the List of Lists, a facility must make immediate notifications.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15" y="4734770"/>
            <a:ext cx="1936292" cy="17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17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665"/>
            <a:ext cx="7419458" cy="75895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304- SPILLS – When in doubt, report it out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03813" y="6416675"/>
            <a:ext cx="4572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1952AF-EC48-4EF7-A4CF-7CB55E9B84F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88" y="1706813"/>
            <a:ext cx="8077200" cy="4154001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</p:pic>
      <p:sp>
        <p:nvSpPr>
          <p:cNvPr id="8" name="Rectangle 7"/>
          <p:cNvSpPr/>
          <p:nvPr/>
        </p:nvSpPr>
        <p:spPr>
          <a:xfrm>
            <a:off x="5493720" y="1701239"/>
            <a:ext cx="911352" cy="426249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63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310" y="427562"/>
            <a:ext cx="6874496" cy="75895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304- SPILLS – Who to call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1898" y="6416675"/>
            <a:ext cx="4572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1952AF-EC48-4EF7-A4CF-7CB55E9B84F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35178" y="1946207"/>
            <a:ext cx="8503920" cy="3979118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Response Center</a:t>
            </a:r>
          </a:p>
          <a:p>
            <a:pPr marL="274320" lvl="1" indent="0">
              <a:buClrTx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800) 424-8802   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LEPC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SERC immediately</a:t>
            </a:r>
          </a:p>
          <a:p>
            <a:pPr marL="274320" lvl="1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follow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written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(within 2 weeks)</a:t>
            </a:r>
          </a:p>
          <a:p>
            <a:pPr marL="274320" lvl="1" indent="0">
              <a:buNone/>
            </a:pP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24 hour number 877-518-5608)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12" y="1665024"/>
            <a:ext cx="2247987" cy="17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74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43" y="385908"/>
            <a:ext cx="8107090" cy="758952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311/312  Chem Reporting and TIER II </a:t>
            </a: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65607" y="6412378"/>
            <a:ext cx="4572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1952AF-EC48-4EF7-A4CF-7CB55E9B84F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487433"/>
            <a:ext cx="8056007" cy="457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If a facility stores an EHS at TPQ or 500 lbs (whichever is less)</a:t>
            </a:r>
          </a:p>
          <a:p>
            <a:pPr marL="0" indent="0">
              <a:buClrTx/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-or-</a:t>
            </a:r>
          </a:p>
          <a:p>
            <a:pPr marL="0" indent="0">
              <a:buClrTx/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hazardous chemical requiring a SDS in an amount over 10,000 lbs.</a:t>
            </a:r>
          </a:p>
          <a:p>
            <a:pPr marL="0" indent="0">
              <a:buClrTx/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311-1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time obtain chem in question submit SDSs w/in 90 days to SERC/LEPC/Local Fire Dept.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312-must submit Tier II report to the LEPC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SERC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fire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dept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annually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68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89903"/>
            <a:ext cx="609600" cy="4413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8D0943-44C0-442C-B090-64C186E65C6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9144000" cy="68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75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660" y="428245"/>
            <a:ext cx="3662028" cy="75895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Important!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68789" y="6416675"/>
            <a:ext cx="575211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1952AF-EC48-4EF7-A4CF-7CB55E9B84F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1904999"/>
            <a:ext cx="8001000" cy="4634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March 1,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Tier II reports due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the SERC, LEPC, and Fire Departments 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year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2016.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dirty="0"/>
              <a:t>Email: </a:t>
            </a:r>
            <a:r>
              <a:rPr lang="fr-FR" sz="2400" dirty="0">
                <a:hlinkClick r:id="rId3"/>
              </a:rPr>
              <a:t>cdphe.edtier2submit@state.co.us</a:t>
            </a: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marL="0" indent="0">
              <a:buNone/>
            </a:pPr>
            <a:r>
              <a:rPr lang="fr-FR" sz="2400" dirty="0" smtClean="0"/>
              <a:t>Webpage</a:t>
            </a:r>
            <a:r>
              <a:rPr lang="fr-FR" sz="2400" dirty="0"/>
              <a:t>: </a:t>
            </a:r>
            <a:r>
              <a:rPr lang="fr-FR" sz="2400" dirty="0">
                <a:hlinkClick r:id="rId4"/>
              </a:rPr>
              <a:t>https://</a:t>
            </a:r>
            <a:r>
              <a:rPr lang="fr-FR" sz="2400" dirty="0" err="1" smtClean="0">
                <a:hlinkClick r:id="rId4"/>
              </a:rPr>
              <a:t>www.colorado.gov</a:t>
            </a:r>
            <a:r>
              <a:rPr lang="fr-FR" sz="2400" dirty="0" smtClean="0">
                <a:hlinkClick r:id="rId4"/>
              </a:rPr>
              <a:t>/</a:t>
            </a:r>
            <a:r>
              <a:rPr lang="fr-FR" sz="2400" dirty="0" err="1" smtClean="0">
                <a:hlinkClick r:id="rId4"/>
              </a:rPr>
              <a:t>pacific</a:t>
            </a:r>
            <a:r>
              <a:rPr lang="fr-FR" sz="2400" dirty="0" smtClean="0">
                <a:hlinkClick r:id="rId4"/>
              </a:rPr>
              <a:t>/</a:t>
            </a:r>
            <a:r>
              <a:rPr lang="fr-FR" sz="2400" dirty="0" err="1" smtClean="0">
                <a:hlinkClick r:id="rId4"/>
              </a:rPr>
              <a:t>cdphe</a:t>
            </a:r>
            <a:r>
              <a:rPr lang="fr-FR" sz="2400" dirty="0" smtClean="0">
                <a:hlinkClick r:id="rId4"/>
              </a:rPr>
              <a:t>/tier-ii-hazardous-chemical-inventory-reporting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221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0352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313-Toxics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ReIease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Inventory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416675"/>
            <a:ext cx="4572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1952AF-EC48-4EF7-A4CF-7CB55E9B84F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40080" y="1553154"/>
            <a:ext cx="8503920" cy="3962400"/>
          </a:xfrm>
        </p:spPr>
        <p:txBody>
          <a:bodyPr>
            <a:no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TRI-is designed to give public access to information on presence, annual releases and waste management.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facility who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manufactures, processes, uses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disposes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qualifying chemical in the List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Lists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 a ‘Toxic Release Inventory’ report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(TRI).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3000"/>
              </a:spcBef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20" y="5248067"/>
            <a:ext cx="1557707" cy="14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51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95" y="619665"/>
            <a:ext cx="7419458" cy="531287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313- TRI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03813" y="6416675"/>
            <a:ext cx="4572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1952AF-EC48-4EF7-A4CF-7CB55E9B84F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88" y="1706813"/>
            <a:ext cx="8077200" cy="4154001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</p:pic>
      <p:sp>
        <p:nvSpPr>
          <p:cNvPr id="8" name="Rectangle 7"/>
          <p:cNvSpPr/>
          <p:nvPr/>
        </p:nvSpPr>
        <p:spPr>
          <a:xfrm>
            <a:off x="6960336" y="1603496"/>
            <a:ext cx="911352" cy="426249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99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86800" y="6416675"/>
            <a:ext cx="4572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1952AF-EC48-4EF7-A4CF-7CB55E9B84F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688129" y="1447800"/>
            <a:ext cx="8458200" cy="47244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OSHA’s Hazard Communication Standard (HCS) was revised to conform with UN’s system of classification and labeling of chemicals.</a:t>
            </a:r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EPA amending reporting in 311 and 312 (Tier II) to reflect these changes for the 2017 Reporting Year (not until March 2018).</a:t>
            </a:r>
          </a:p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EPA had modified OSHA’s 23 physical and health hazards into 5 categories for reporting, effectively undoing that.</a:t>
            </a:r>
          </a:p>
          <a:p>
            <a:endParaRPr lang="en-US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endParaRPr lang="en-US" sz="2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77880" y="382655"/>
            <a:ext cx="6172200" cy="90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182880" rIns="182880" bIns="18288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What’s </a:t>
            </a:r>
            <a:r>
              <a:rPr lang="en-US" sz="2800" b="1" dirty="0" smtClean="0">
                <a:solidFill>
                  <a:srgbClr val="000000"/>
                </a:solidFill>
              </a:rPr>
              <a:t>new in EPCRA?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24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68" y="382525"/>
            <a:ext cx="5184648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EPCRA Purpose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25575" y="6347780"/>
            <a:ext cx="4572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1952AF-EC48-4EF7-A4CF-7CB55E9B84F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12073" y="1424115"/>
            <a:ext cx="8186133" cy="401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kern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o 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help </a:t>
            </a:r>
            <a:r>
              <a:rPr lang="en-US" b="1" kern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communities </a:t>
            </a:r>
            <a:r>
              <a:rPr lang="en-US" kern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plan 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for </a:t>
            </a:r>
            <a:r>
              <a:rPr lang="en-US" b="1" kern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emergencies </a:t>
            </a:r>
            <a:r>
              <a:rPr lang="en-US" kern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involving </a:t>
            </a:r>
            <a:r>
              <a:rPr lang="en-US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accidental </a:t>
            </a:r>
            <a:r>
              <a:rPr lang="en-US" b="1" kern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releases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kern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of </a:t>
            </a:r>
            <a:r>
              <a:rPr lang="en-US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hazardous </a:t>
            </a:r>
            <a:r>
              <a:rPr lang="en-US" b="1" kern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substances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kern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by mandating planning by federal, state, local governments, tribal nations and industry. 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buNone/>
            </a:pPr>
            <a:endParaRPr lang="en-US" kern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buNone/>
            </a:pPr>
            <a:endParaRPr lang="en-US" kern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endParaRPr lang="en-US" kern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263" b="11671"/>
          <a:stretch/>
        </p:blipFill>
        <p:spPr>
          <a:xfrm>
            <a:off x="5148075" y="4366579"/>
            <a:ext cx="3306767" cy="1981201"/>
          </a:xfrm>
          <a:prstGeom prst="rect">
            <a:avLst/>
          </a:prstGeom>
        </p:spPr>
      </p:pic>
      <p:pic>
        <p:nvPicPr>
          <p:cNvPr id="6" name="Content Placeholder 6" descr="West TX Tony Gutiemez, A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9170" y="4797471"/>
            <a:ext cx="2929674" cy="195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54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86800" y="6416675"/>
            <a:ext cx="4572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1952AF-EC48-4EF7-A4CF-7CB55E9B84F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688129" y="1447800"/>
            <a:ext cx="8458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List of Lists</a:t>
            </a:r>
          </a:p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EPA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EPCRA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  <a:p>
            <a:pPr marL="274320" lvl="1" indent="0">
              <a:buNone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www.epa.gov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epcra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 indent="0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Google search – EPCRA</a:t>
            </a:r>
          </a:p>
          <a:p>
            <a:pPr marL="32004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EPCRA Hotline (800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424-9346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Tier2 Submit software HELP function</a:t>
            </a:r>
          </a:p>
          <a:p>
            <a:endParaRPr lang="en-US" sz="31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endParaRPr lang="en-US" sz="2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77880" y="382655"/>
            <a:ext cx="6172200" cy="90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182880" rIns="182880" bIns="18288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623302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88" y="433133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be done on the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8574"/>
            <a:ext cx="4572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1952AF-EC48-4EF7-A4CF-7CB55E9B84F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9238" y="1676400"/>
            <a:ext cx="7523162" cy="3505200"/>
          </a:xfrm>
        </p:spPr>
        <p:txBody>
          <a:bodyPr/>
          <a:lstStyle/>
          <a:p>
            <a:pPr eaLnBrk="1" hangingPunct="1">
              <a:buClrTx/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AND PREPARE</a:t>
            </a:r>
          </a:p>
          <a:p>
            <a:pPr marL="0" indent="0" eaLnBrk="1" hangingPunct="1">
              <a:buClrTx/>
              <a:buNone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RESPOND EFFECTIVELY</a:t>
            </a:r>
          </a:p>
          <a:p>
            <a:pPr marL="0" indent="0">
              <a:buClrTx/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PREVENT THE ACCIDENT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ClrTx/>
              <a:buNone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65" y="4734770"/>
            <a:ext cx="1566862" cy="203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88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 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EPCRA Contacts: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416028"/>
            <a:ext cx="4572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1952AF-EC48-4EF7-A4CF-7CB55E9B84F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9905" y="1503833"/>
            <a:ext cx="10800263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Breann (Bre) Bockstahler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Emergency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Preparedness</a:t>
            </a:r>
          </a:p>
          <a:p>
            <a:pPr marL="0" indent="0">
              <a:buNone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bockstahler.breann@epa.gov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303-312-6034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Lori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Reed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SEE-Emergency Preparedness</a:t>
            </a:r>
          </a:p>
          <a:p>
            <a:pPr marL="0" indent="0">
              <a:buNone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reed.lori@epa.gov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303-312-6190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7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is EPCRA about?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5129"/>
            <a:ext cx="8001000" cy="5184675"/>
          </a:xfrm>
        </p:spPr>
        <p:txBody>
          <a:bodyPr/>
          <a:lstStyle/>
          <a:p>
            <a:r>
              <a:rPr lang="en-US" dirty="0" smtClean="0"/>
              <a:t>Chemicals-</a:t>
            </a:r>
          </a:p>
          <a:p>
            <a:pPr lvl="2"/>
            <a:r>
              <a:rPr lang="en-US" dirty="0" smtClean="0"/>
              <a:t>What chemicals are in the community?</a:t>
            </a:r>
          </a:p>
          <a:p>
            <a:pPr lvl="2"/>
            <a:r>
              <a:rPr lang="en-US" dirty="0" smtClean="0"/>
              <a:t>What training and/or equipment does the community need for those chemicals?</a:t>
            </a:r>
          </a:p>
          <a:p>
            <a:r>
              <a:rPr lang="en-US" dirty="0" smtClean="0"/>
              <a:t>Information-</a:t>
            </a:r>
          </a:p>
          <a:p>
            <a:pPr lvl="2"/>
            <a:r>
              <a:rPr lang="en-US" dirty="0" smtClean="0"/>
              <a:t>Industry provides chemical hazard information to SERC/LEPC/Fire Departments.</a:t>
            </a:r>
          </a:p>
          <a:p>
            <a:pPr lvl="2"/>
            <a:r>
              <a:rPr lang="en-US" dirty="0" smtClean="0"/>
              <a:t>LEPC can plan for chemical safety.</a:t>
            </a:r>
          </a:p>
          <a:p>
            <a:r>
              <a:rPr lang="en-US" dirty="0" smtClean="0"/>
              <a:t> Local Communities-	</a:t>
            </a:r>
          </a:p>
          <a:p>
            <a:pPr lvl="2"/>
            <a:r>
              <a:rPr lang="en-US" dirty="0" smtClean="0"/>
              <a:t>Everything is local.  Response and planning to local hazards are all based on local partnerships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56625" y="6438214"/>
            <a:ext cx="587375" cy="366713"/>
          </a:xfrm>
        </p:spPr>
        <p:txBody>
          <a:bodyPr/>
          <a:lstStyle/>
          <a:p>
            <a:pPr>
              <a:defRPr/>
            </a:pPr>
            <a:fld id="{D6C3A471-703D-4F00-80E1-A683E9F2058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306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80" y="429988"/>
            <a:ext cx="5870448" cy="75895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under EPCRA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419317"/>
            <a:ext cx="4572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1952AF-EC48-4EF7-A4CF-7CB55E9B84F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301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303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304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311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034741"/>
            <a:ext cx="4286321" cy="35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72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00" y="5565650"/>
            <a:ext cx="1387246" cy="1142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57" y="320449"/>
            <a:ext cx="7488975" cy="75895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301-Establishes SERC/TERC/LEPC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416675"/>
            <a:ext cx="4572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1952AF-EC48-4EF7-A4CF-7CB55E9B84F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en-US" sz="2800" dirty="0">
              <a:latin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358382"/>
            <a:ext cx="715449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</a:rPr>
              <a:t>SERC/TERC main responsibilities:</a:t>
            </a:r>
          </a:p>
          <a:p>
            <a:pPr marL="457200" indent="-457200">
              <a:spcBef>
                <a:spcPts val="1800"/>
              </a:spcBef>
              <a:buAutoNum type="arabicParenR"/>
            </a:pPr>
            <a:r>
              <a:rPr lang="en-US" dirty="0" smtClean="0">
                <a:latin typeface="arial" panose="020B0604020202020204" pitchFamily="34" charset="0"/>
              </a:rPr>
              <a:t>Appoint, supervise and coordinate LEPC activities 	(designate emergency planning districts).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spcBef>
                <a:spcPts val="1800"/>
              </a:spcBef>
              <a:buAutoNum type="arabicParenR"/>
            </a:pPr>
            <a:r>
              <a:rPr lang="en-US" dirty="0" smtClean="0">
                <a:latin typeface="arial" panose="020B0604020202020204" pitchFamily="34" charset="0"/>
              </a:rPr>
              <a:t>Receive copies of Tier II reports and manage that information.</a:t>
            </a:r>
          </a:p>
          <a:p>
            <a:pPr marL="457200" indent="-457200">
              <a:spcBef>
                <a:spcPts val="1800"/>
              </a:spcBef>
              <a:buAutoNum type="arabicParenR"/>
            </a:pPr>
            <a:r>
              <a:rPr lang="en-US" dirty="0" smtClean="0">
                <a:latin typeface="arial" panose="020B0604020202020204" pitchFamily="34" charset="0"/>
              </a:rPr>
              <a:t>Review and approve emergency plans </a:t>
            </a:r>
            <a:r>
              <a:rPr lang="en-US" sz="2000" dirty="0" smtClean="0">
                <a:latin typeface="arial" panose="020B0604020202020204" pitchFamily="34" charset="0"/>
              </a:rPr>
              <a:t>(developed by LEPCs).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spcBef>
                <a:spcPts val="1800"/>
              </a:spcBef>
              <a:buAutoNum type="arabicParenR"/>
            </a:pPr>
            <a:r>
              <a:rPr lang="en-US" dirty="0" smtClean="0">
                <a:latin typeface="arial" panose="020B0604020202020204" pitchFamily="34" charset="0"/>
              </a:rPr>
              <a:t>Establish public info request procedures</a:t>
            </a:r>
          </a:p>
        </p:txBody>
      </p:sp>
    </p:spTree>
    <p:extLst>
      <p:ext uri="{BB962C8B-B14F-4D97-AF65-F5344CB8AC3E}">
        <p14:creationId xmlns:p14="http://schemas.microsoft.com/office/powerpoint/2010/main" val="2219108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15" y="406396"/>
            <a:ext cx="7534673" cy="75895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301-Establishes SERC/TERC/LEPC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416675"/>
            <a:ext cx="4572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1952AF-EC48-4EF7-A4CF-7CB55E9B84F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en-US" sz="2800" dirty="0">
              <a:latin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6877" y="1465934"/>
            <a:ext cx="82296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</a:rPr>
              <a:t>What is the role of the LEPC?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</a:rPr>
              <a:t>Partnership formation with local governments and industries for hazmat planning.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Analyze local hazards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Develop and maintain Emergency Plan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Assess response capabilities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Conduct training and exercises.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LEPCs can serve </a:t>
            </a:r>
            <a:r>
              <a:rPr lang="en-US" dirty="0">
                <a:latin typeface="arial" panose="020B0604020202020204" pitchFamily="34" charset="0"/>
              </a:rPr>
              <a:t>as a community focal point for information and </a:t>
            </a:r>
            <a:r>
              <a:rPr lang="en-US" dirty="0" smtClean="0">
                <a:latin typeface="arial" panose="020B0604020202020204" pitchFamily="34" charset="0"/>
              </a:rPr>
              <a:t>discussion.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</a:endParaRPr>
          </a:p>
        </p:txBody>
      </p:sp>
      <p:pic>
        <p:nvPicPr>
          <p:cNvPr id="7" name="Picture 2" descr="LE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94" y="6122900"/>
            <a:ext cx="2033724" cy="63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7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53" y="411061"/>
            <a:ext cx="8029670" cy="758952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302-Emergency Planning Notification</a:t>
            </a:r>
            <a:endParaRPr lang="en-US" sz="2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384267"/>
            <a:ext cx="4572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1952AF-EC48-4EF7-A4CF-7CB55E9B84F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1431940"/>
            <a:ext cx="8001000" cy="426720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</a:rPr>
              <a:t>If a facility has </a:t>
            </a:r>
            <a:r>
              <a:rPr lang="en-US" sz="2800" dirty="0">
                <a:latin typeface="arial" panose="020B0604020202020204" pitchFamily="34" charset="0"/>
              </a:rPr>
              <a:t>an </a:t>
            </a:r>
            <a:r>
              <a:rPr lang="en-US" sz="2800" b="1" dirty="0">
                <a:latin typeface="arial" panose="020B0604020202020204" pitchFamily="34" charset="0"/>
              </a:rPr>
              <a:t>EHS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</a:rPr>
              <a:t>over the limit (TPQ) </a:t>
            </a:r>
            <a:r>
              <a:rPr lang="en-US" sz="2800" dirty="0" smtClean="0">
                <a:latin typeface="arial" panose="020B0604020202020204" pitchFamily="34" charset="0"/>
              </a:rPr>
              <a:t>in the List of Lists:</a:t>
            </a:r>
          </a:p>
          <a:p>
            <a:pPr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</a:rPr>
              <a:t>facility must </a:t>
            </a:r>
            <a:r>
              <a:rPr lang="en-US" sz="2800" dirty="0">
                <a:latin typeface="arial" panose="020B0604020202020204" pitchFamily="34" charset="0"/>
              </a:rPr>
              <a:t>provide </a:t>
            </a:r>
            <a:r>
              <a:rPr lang="en-US" sz="2800" dirty="0" smtClean="0">
                <a:latin typeface="arial" panose="020B0604020202020204" pitchFamily="34" charset="0"/>
              </a:rPr>
              <a:t>a written </a:t>
            </a:r>
            <a:r>
              <a:rPr lang="en-US" sz="2800" dirty="0">
                <a:latin typeface="arial" panose="020B0604020202020204" pitchFamily="34" charset="0"/>
              </a:rPr>
              <a:t>notification </a:t>
            </a:r>
            <a:r>
              <a:rPr lang="en-US" sz="2800" dirty="0" smtClean="0">
                <a:latin typeface="arial" panose="020B0604020202020204" pitchFamily="34" charset="0"/>
              </a:rPr>
              <a:t>within </a:t>
            </a:r>
            <a:r>
              <a:rPr lang="en-US" sz="2800" dirty="0">
                <a:latin typeface="arial" panose="020B0604020202020204" pitchFamily="34" charset="0"/>
              </a:rPr>
              <a:t>60 </a:t>
            </a:r>
            <a:r>
              <a:rPr lang="en-US" sz="2800" dirty="0" smtClean="0">
                <a:latin typeface="arial" panose="020B0604020202020204" pitchFamily="34" charset="0"/>
              </a:rPr>
              <a:t>days to </a:t>
            </a:r>
            <a:r>
              <a:rPr lang="en-US" sz="2800" dirty="0">
                <a:latin typeface="arial" panose="020B0604020202020204" pitchFamily="34" charset="0"/>
              </a:rPr>
              <a:t>the </a:t>
            </a:r>
            <a:r>
              <a:rPr lang="en-US" sz="2800" b="1" dirty="0">
                <a:latin typeface="arial" panose="020B0604020202020204" pitchFamily="34" charset="0"/>
              </a:rPr>
              <a:t>SERC and LEPC</a:t>
            </a:r>
            <a:r>
              <a:rPr lang="en-US" sz="2800" dirty="0" smtClean="0">
                <a:latin typeface="arial" panose="020B0604020202020204" pitchFamily="34" charset="0"/>
              </a:rPr>
              <a:t>.</a:t>
            </a:r>
          </a:p>
          <a:p>
            <a:pPr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</a:rPr>
              <a:t>facility must then designate an emergency coordinator who can assist with development and implementation of a local emergency plan.</a:t>
            </a:r>
            <a:endParaRPr lang="en-US" sz="2800" dirty="0">
              <a:latin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800" dirty="0">
              <a:latin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88" y="5331764"/>
            <a:ext cx="1225567" cy="12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39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45074">
            <a:off x="3075830" y="1314344"/>
            <a:ext cx="3782597" cy="46958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16676"/>
            <a:ext cx="609600" cy="4413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8D0943-44C0-442C-B090-64C186E65C6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3095" y="5930029"/>
            <a:ext cx="564553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www2.epa.gov/sites/production/files/2015-03/documents/list_of_lists.pdf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14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483465"/>
            <a:ext cx="7590663" cy="758952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302-Emergency Planning Notification</a:t>
            </a:r>
            <a:endParaRPr lang="en-US" sz="2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416675"/>
            <a:ext cx="4572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1952AF-EC48-4EF7-A4CF-7CB55E9B84F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en-US" sz="2800" dirty="0">
              <a:latin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85" y="1732177"/>
            <a:ext cx="8013915" cy="4515029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</p:pic>
      <p:sp>
        <p:nvSpPr>
          <p:cNvPr id="8" name="Rectangle 7"/>
          <p:cNvSpPr/>
          <p:nvPr/>
        </p:nvSpPr>
        <p:spPr>
          <a:xfrm>
            <a:off x="4356202" y="1714462"/>
            <a:ext cx="1175924" cy="4631351"/>
          </a:xfrm>
          <a:prstGeom prst="rect">
            <a:avLst/>
          </a:prstGeom>
          <a:solidFill>
            <a:srgbClr val="FFFF00">
              <a:alpha val="16863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99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076BFF7-D035-43F0-96BC-43E9ECE612FE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F9E7BBD5-4DEF-40A3-8F8B-34AC58CE7477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94B942D5-B95E-428E-823D-8B48C33F703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66D86941-0D64-4202-A922-B7FAB0898214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BA110FDB-9064-4071-B3C9-08804B3D5AD5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8FAF1E2A-462D-4BAC-91CB-BDCA213A8B6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014E4D70-A743-4E04-91AB-34F7F60E2D6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E404ADF-EE17-4353-92CD-BFA63C83981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1B7D17B-2B9A-45E5-9B31-4CC057BE18B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860E6B5B-C71F-4089-B8D1-99043DC66714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DBC6819D-996C-41BC-BDFF-7E606FB2E84A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5C5E40D-3BAC-42F4-A968-4DCDB842A9A2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9785DCF0-9268-4498-9D87-A2E576800A7E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3DD4D09B-47C1-4F2A-AA58-04F214C931F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20305</TotalTime>
  <Words>809</Words>
  <Application>Microsoft Office PowerPoint</Application>
  <PresentationFormat>On-screen Show (4:3)</PresentationFormat>
  <Paragraphs>178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Times New Roman</vt:lpstr>
      <vt:lpstr>Arial</vt:lpstr>
      <vt:lpstr>Wingdings</vt:lpstr>
      <vt:lpstr>Arial</vt:lpstr>
      <vt:lpstr>Capsules</vt:lpstr>
      <vt:lpstr>PowerPoint Presentation</vt:lpstr>
      <vt:lpstr>EPCRA Purpose</vt:lpstr>
      <vt:lpstr>What is EPCRA about?</vt:lpstr>
      <vt:lpstr>Requirements under EPCRA</vt:lpstr>
      <vt:lpstr>Section 301-Establishes SERC/TERC/LEPC</vt:lpstr>
      <vt:lpstr>Section 301-Establishes SERC/TERC/LEPC</vt:lpstr>
      <vt:lpstr>Section 302-Emergency Planning Notification</vt:lpstr>
      <vt:lpstr>PowerPoint Presentation</vt:lpstr>
      <vt:lpstr>Section 302-Emergency Planning Notification</vt:lpstr>
      <vt:lpstr>Section 303- Emergency Planning</vt:lpstr>
      <vt:lpstr>Section 304- Spill of an EHS</vt:lpstr>
      <vt:lpstr>Section 304- SPILLS – When in doubt, report it out</vt:lpstr>
      <vt:lpstr>Section 304- SPILLS – Who to call</vt:lpstr>
      <vt:lpstr>Section 311/312  Chem Reporting and TIER II </vt:lpstr>
      <vt:lpstr>PowerPoint Presentation</vt:lpstr>
      <vt:lpstr>Important!</vt:lpstr>
      <vt:lpstr>Section 313-Toxics ReIease Inventory</vt:lpstr>
      <vt:lpstr>Section 313- TRI</vt:lpstr>
      <vt:lpstr>PowerPoint Presentation</vt:lpstr>
      <vt:lpstr>PowerPoint Presentation</vt:lpstr>
      <vt:lpstr>What can be done on the local level?</vt:lpstr>
      <vt:lpstr>EPA  EPCRA Contacts:</vt:lpstr>
    </vt:vector>
  </TitlesOfParts>
  <Company>ICF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ICF</dc:creator>
  <cp:lastModifiedBy>Bockstahler, Breann</cp:lastModifiedBy>
  <cp:revision>336</cp:revision>
  <cp:lastPrinted>2016-09-23T20:40:25Z</cp:lastPrinted>
  <dcterms:created xsi:type="dcterms:W3CDTF">2002-01-03T16:16:38Z</dcterms:created>
  <dcterms:modified xsi:type="dcterms:W3CDTF">2016-09-26T21:58:38Z</dcterms:modified>
</cp:coreProperties>
</file>