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0"/>
  </p:notesMasterIdLst>
  <p:handoutMasterIdLst>
    <p:handoutMasterId r:id="rId11"/>
  </p:handoutMasterIdLst>
  <p:sldIdLst>
    <p:sldId id="257" r:id="rId3"/>
    <p:sldId id="264" r:id="rId4"/>
    <p:sldId id="260" r:id="rId5"/>
    <p:sldId id="259" r:id="rId6"/>
    <p:sldId id="266" r:id="rId7"/>
    <p:sldId id="268" r:id="rId8"/>
    <p:sldId id="267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86470" autoAdjust="0"/>
  </p:normalViewPr>
  <p:slideViewPr>
    <p:cSldViewPr showGuides="1">
      <p:cViewPr varScale="1">
        <p:scale>
          <a:sx n="73" d="100"/>
          <a:sy n="73" d="100"/>
        </p:scale>
        <p:origin x="60" y="582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en-US"/>
              <a:t>4/18/2016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en-US"/>
              <a:t>4/18/2016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14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2612" y="6432551"/>
            <a:ext cx="1371600" cy="273049"/>
          </a:xfrm>
        </p:spPr>
        <p:txBody>
          <a:bodyPr/>
          <a:lstStyle/>
          <a:p>
            <a:fld id="{3E0FA9E5-6744-4841-888F-9E7CC0C2B7EC}" type="datetimeFigureOut">
              <a:rPr lang="en-US" smtClean="0"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5213" y="6432551"/>
            <a:ext cx="5653087" cy="27304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812" y="6432551"/>
            <a:ext cx="1219201" cy="273049"/>
          </a:xfrm>
        </p:spPr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" name="TextBox 6"/>
          <p:cNvSpPr txBox="1"/>
          <p:nvPr userDrawn="1"/>
        </p:nvSpPr>
        <p:spPr>
          <a:xfrm>
            <a:off x="6475412" y="2667000"/>
            <a:ext cx="1981200" cy="10668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23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4147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3543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067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2563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050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4/18/2016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0154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4/18/2016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7030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4/18/2016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6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008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7285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E0FA9E5-6744-4841-888F-9E7CC0C2B7EC}" type="datetimeFigureOut">
              <a:rPr lang="en-US" smtClean="0"/>
              <a:pPr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2767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284412" y="5257800"/>
            <a:ext cx="5029201" cy="1397000"/>
          </a:xfrm>
        </p:spPr>
        <p:txBody>
          <a:bodyPr/>
          <a:lstStyle/>
          <a:p>
            <a:r>
              <a:rPr lang="en-US" smtClean="0"/>
              <a:t>April </a:t>
            </a:r>
            <a:r>
              <a:rPr lang="en-US" smtClean="0"/>
              <a:t>19</a:t>
            </a:r>
            <a:r>
              <a:rPr lang="en-US" baseline="30000" smtClean="0"/>
              <a:t>th</a:t>
            </a:r>
            <a:r>
              <a:rPr lang="en-US" dirty="0" smtClean="0"/>
              <a:t>, 2016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79412" y="1981200"/>
            <a:ext cx="6477000" cy="1219201"/>
          </a:xfrm>
        </p:spPr>
        <p:txBody>
          <a:bodyPr>
            <a:normAutofit fontScale="90000"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3600" dirty="0" smtClean="0"/>
              <a:t>Governors Homeland Security and All-Hazards Cyber </a:t>
            </a:r>
            <a:r>
              <a:rPr lang="en-US" sz="3600" dirty="0"/>
              <a:t>Security Sub-Committee </a:t>
            </a:r>
            <a:r>
              <a:rPr lang="en-US" sz="3600" dirty="0" smtClean="0"/>
              <a:t>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6581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56536" y="1447800"/>
            <a:ext cx="8686801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State of Colorado Legislature provided 5 FTE for Cyber Security</a:t>
            </a:r>
          </a:p>
          <a:p>
            <a:pPr lvl="2"/>
            <a:r>
              <a:rPr lang="en-US" dirty="0" smtClean="0"/>
              <a:t>Colorado Bureau of Investigation – 2 FTE</a:t>
            </a:r>
          </a:p>
          <a:p>
            <a:pPr lvl="2"/>
            <a:r>
              <a:rPr lang="en-US" dirty="0" smtClean="0"/>
              <a:t>Office of Information Technology – 2 FTE</a:t>
            </a:r>
          </a:p>
          <a:p>
            <a:pPr lvl="2"/>
            <a:r>
              <a:rPr lang="en-US" dirty="0" smtClean="0"/>
              <a:t>Colorado Division of Homeland Security and Emergency Management – 1 FTE</a:t>
            </a:r>
          </a:p>
          <a:p>
            <a:r>
              <a:rPr lang="en-US" dirty="0" smtClean="0"/>
              <a:t>FBI formed Cyber Task Force </a:t>
            </a:r>
          </a:p>
          <a:p>
            <a:pPr lvl="1"/>
            <a:r>
              <a:rPr lang="en-US" dirty="0" smtClean="0"/>
              <a:t>State of Colorado Supports this Task Force</a:t>
            </a:r>
          </a:p>
          <a:p>
            <a:r>
              <a:rPr lang="en-US" dirty="0" smtClean="0"/>
              <a:t>Ad Hoc Cyber Steering Group officially formed as the Governors Homeland Security and All-Hazards Subcommittee on Cyber Security</a:t>
            </a:r>
          </a:p>
          <a:p>
            <a:pPr marL="45720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9012" y="304800"/>
            <a:ext cx="8686801" cy="10668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71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Cyber Security across industry and the government is disjointed with organizations at risk</a:t>
            </a:r>
          </a:p>
          <a:p>
            <a:r>
              <a:rPr lang="en-US" dirty="0" smtClean="0"/>
              <a:t>Daily probes and attacks from many different actors with disparate goals</a:t>
            </a:r>
          </a:p>
          <a:p>
            <a:r>
              <a:rPr lang="en-US" dirty="0" smtClean="0"/>
              <a:t>Limited cross sector coordinated defensive efforts </a:t>
            </a:r>
          </a:p>
          <a:p>
            <a:r>
              <a:rPr lang="en-US" dirty="0" smtClean="0"/>
              <a:t>Limited cyber security resources to the majority of our small businesses</a:t>
            </a:r>
          </a:p>
          <a:p>
            <a:r>
              <a:rPr lang="en-US" dirty="0" smtClean="0"/>
              <a:t>Experienced cyber security skill sets are lacking for most organizations</a:t>
            </a:r>
          </a:p>
          <a:p>
            <a:r>
              <a:rPr lang="en-US" dirty="0" smtClean="0"/>
              <a:t>Limited cyber security operational assets that are scalable</a:t>
            </a:r>
          </a:p>
          <a:p>
            <a:r>
              <a:rPr lang="en-US" dirty="0" smtClean="0"/>
              <a:t>Critical Infrastructure at risk but unquantified in some sectors</a:t>
            </a:r>
          </a:p>
          <a:p>
            <a:r>
              <a:rPr lang="en-US" dirty="0" smtClean="0"/>
              <a:t>Recent Cyber Security Law to improve Information Sharing</a:t>
            </a:r>
          </a:p>
          <a:p>
            <a:pPr marL="4572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Situation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1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Policy vs. Operational Capability</a:t>
            </a:r>
          </a:p>
          <a:p>
            <a:r>
              <a:rPr lang="en-US" dirty="0" smtClean="0"/>
              <a:t>Federated Approach</a:t>
            </a:r>
          </a:p>
          <a:p>
            <a:pPr lvl="1"/>
            <a:r>
              <a:rPr lang="en-US" dirty="0" smtClean="0"/>
              <a:t>Team with existing organizations and entities</a:t>
            </a:r>
          </a:p>
          <a:p>
            <a:r>
              <a:rPr lang="en-US" dirty="0" smtClean="0"/>
              <a:t>Information Sharing</a:t>
            </a:r>
          </a:p>
          <a:p>
            <a:r>
              <a:rPr lang="en-US" dirty="0" smtClean="0"/>
              <a:t>Awareness, Education, Training</a:t>
            </a:r>
          </a:p>
          <a:p>
            <a:pPr lvl="1"/>
            <a:r>
              <a:rPr lang="en-US" dirty="0" smtClean="0"/>
              <a:t>Collaborative Calendar</a:t>
            </a:r>
          </a:p>
          <a:p>
            <a:pPr lvl="1"/>
            <a:r>
              <a:rPr lang="en-US" dirty="0" smtClean="0"/>
              <a:t>Inventory of Events</a:t>
            </a:r>
          </a:p>
          <a:p>
            <a:r>
              <a:rPr lang="en-US" dirty="0" smtClean="0"/>
              <a:t>Support Incident Response Capabilities </a:t>
            </a:r>
          </a:p>
          <a:p>
            <a:pPr lvl="1"/>
            <a:r>
              <a:rPr lang="en-US" dirty="0" smtClean="0"/>
              <a:t>Partnership with Colorado National Guard Computer Protection Team</a:t>
            </a:r>
          </a:p>
          <a:p>
            <a:pPr lvl="1"/>
            <a:r>
              <a:rPr lang="en-US" dirty="0" smtClean="0"/>
              <a:t>Support in testing Cyber Incident Response Capabilities with Cyber Exercises (Regis University, Colorado National Guard, State of Colorado, City of Denver)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9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Cyber Security Support</a:t>
            </a:r>
          </a:p>
          <a:p>
            <a:pPr lvl="1"/>
            <a:r>
              <a:rPr lang="en-US" dirty="0" smtClean="0"/>
              <a:t>Case Studies</a:t>
            </a:r>
          </a:p>
          <a:p>
            <a:pPr lvl="1"/>
            <a:r>
              <a:rPr lang="en-US" dirty="0" smtClean="0"/>
              <a:t>Cyber Threat Briefs</a:t>
            </a:r>
          </a:p>
          <a:p>
            <a:pPr lvl="1"/>
            <a:r>
              <a:rPr lang="en-US" dirty="0" smtClean="0"/>
              <a:t>Critical Infrastructure Gap Analysis</a:t>
            </a:r>
          </a:p>
          <a:p>
            <a:pPr lvl="1"/>
            <a:r>
              <a:rPr lang="en-US" dirty="0" smtClean="0"/>
              <a:t>Policy Review and Input </a:t>
            </a:r>
          </a:p>
          <a:p>
            <a:pPr lvl="2"/>
            <a:r>
              <a:rPr lang="en-US" dirty="0" smtClean="0"/>
              <a:t>Position Papers</a:t>
            </a:r>
          </a:p>
          <a:p>
            <a:pPr lvl="2"/>
            <a:r>
              <a:rPr lang="en-US" dirty="0" smtClean="0"/>
              <a:t>Information Papers</a:t>
            </a:r>
          </a:p>
          <a:p>
            <a:pPr lvl="1"/>
            <a:r>
              <a:rPr lang="en-US" dirty="0" smtClean="0"/>
              <a:t>Collaboration and Coordination</a:t>
            </a:r>
          </a:p>
          <a:p>
            <a:pPr marL="365760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Subcommittee Support to the HSAC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34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33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1865587"/>
              </p:ext>
            </p:extLst>
          </p:nvPr>
        </p:nvGraphicFramePr>
        <p:xfrm>
          <a:off x="608013" y="1752600"/>
          <a:ext cx="9604580" cy="39463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7205"/>
                <a:gridCol w="4099814"/>
                <a:gridCol w="2107561"/>
              </a:tblGrid>
              <a:tr h="248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Private Sector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Harley Rinerson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Chair 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</a:tr>
              <a:tr h="248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State OIT, Director IT Governance and Security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Trace Ridpath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Vice Chair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</a:tr>
              <a:tr h="248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CBI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Director Mike Rankin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Member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</a:tr>
              <a:tr h="420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City of Denver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Stephen Coury, Chief Information Security Officer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Member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</a:tr>
              <a:tr h="487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Regis University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Shari 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Plantz-Masters</a:t>
                      </a:r>
                      <a:r>
                        <a:rPr lang="en-US" sz="1400" u="none" strike="noStrike" baseline="0" dirty="0">
                          <a:effectLst/>
                        </a:rPr>
                        <a:t>, Academic Dean College of 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Computer </a:t>
                      </a:r>
                      <a:r>
                        <a:rPr lang="en-US" sz="1400" u="none" strike="noStrike" baseline="0" dirty="0">
                          <a:effectLst/>
                        </a:rPr>
                        <a:t>and Information Sciences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Member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</a:tr>
              <a:tr h="248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 smtClean="0">
                          <a:effectLst/>
                        </a:rPr>
                        <a:t>Private Sector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Jonathon Trull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Member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</a:tr>
              <a:tr h="420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DHSEM, Infrastructure Protection Program Manager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Jory Maes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Member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</a:tr>
              <a:tr h="248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 smtClean="0">
                          <a:effectLst/>
                        </a:rPr>
                        <a:t>Private Sector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Greg Miller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Member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</a:tr>
              <a:tr h="248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CO Army National Guard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LT COL Isaac Martinez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Member (non voting)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</a:tr>
              <a:tr h="248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FBI Denver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Scott Schons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Member (non voting)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</a:tr>
              <a:tr h="248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DHS Infrastructure Protection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Josephe O'Keefe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Member (non voting)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</a:tr>
              <a:tr h="420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DHS Intelligence and Analysis, Intelligence Officer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Timothy Grenis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>
                          <a:effectLst/>
                        </a:rPr>
                        <a:t>Member (non voting)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2" marR="5102" marT="5102" marB="0"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Subcommittee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32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 strategy presentation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strategy presentation" id="{8652783A-F43B-4C47-8F3C-48F967BE0382}" vid="{232EED29-0899-40B2-8969-E379F11A5395}"/>
    </a:ext>
  </a:extLst>
</a:theme>
</file>

<file path=ppt/theme/theme2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0E1DFAE-A563-49ED-B827-D954CB21C6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strategy presentation</Template>
  <TotalTime>0</TotalTime>
  <Words>356</Words>
  <Application>Microsoft Office PowerPoint</Application>
  <PresentationFormat>Custom</PresentationFormat>
  <Paragraphs>83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Palatino Linotype</vt:lpstr>
      <vt:lpstr>Business strategy presentation</vt:lpstr>
      <vt:lpstr>   Governors Homeland Security and All-Hazards Cyber Security Sub-Committee  </vt:lpstr>
      <vt:lpstr>Background</vt:lpstr>
      <vt:lpstr>Current Situation</vt:lpstr>
      <vt:lpstr>Approach</vt:lpstr>
      <vt:lpstr>Subcommittee Support to the HSAC</vt:lpstr>
      <vt:lpstr>Backup</vt:lpstr>
      <vt:lpstr>Subcommittee Members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2015-09-28T20:29:20Z</dcterms:created>
  <dcterms:modified xsi:type="dcterms:W3CDTF">2016-04-19T01:02:24Z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TC034606639991</vt:lpwstr>
  </property>
</Properties>
</file>