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tags/tag4.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90" autoAdjust="0"/>
    <p:restoredTop sz="94660"/>
  </p:normalViewPr>
  <p:slideViewPr>
    <p:cSldViewPr snapToGrid="0" showGuides="1">
      <p:cViewPr varScale="1">
        <p:scale>
          <a:sx n="50" d="100"/>
          <a:sy n="50" d="100"/>
        </p:scale>
        <p:origin x="84" y="259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5DDDA0-25CB-499E-ACFE-FC6CA01DDCE0}" type="doc">
      <dgm:prSet loTypeId="urn:microsoft.com/office/officeart/2005/8/layout/hProcess7#3" loCatId="process" qsTypeId="urn:microsoft.com/office/officeart/2005/8/quickstyle/simple4" qsCatId="simple" csTypeId="urn:microsoft.com/office/officeart/2005/8/colors/accent0_3" csCatId="mainScheme" phldr="1"/>
      <dgm:spPr/>
      <dgm:t>
        <a:bodyPr/>
        <a:lstStyle/>
        <a:p>
          <a:endParaRPr lang="en-US"/>
        </a:p>
      </dgm:t>
    </dgm:pt>
    <dgm:pt modelId="{7EFA1CE9-E09C-4A07-927B-729D99DE7B4C}">
      <dgm:prSet phldrT="[Text]" custT="1"/>
      <dgm:spPr/>
      <dgm:t>
        <a:bodyPr/>
        <a:lstStyle/>
        <a:p>
          <a:pPr algn="r"/>
          <a:r>
            <a:rPr lang="en-US" sz="2900" dirty="0"/>
            <a:t>          </a:t>
          </a:r>
          <a:r>
            <a:rPr lang="en-US" sz="1800" dirty="0"/>
            <a:t>          </a:t>
          </a:r>
          <a:r>
            <a:rPr lang="en-US" sz="2400" dirty="0">
              <a:latin typeface="Lucida Sans" pitchFamily="34" charset="0"/>
            </a:rPr>
            <a:t>Federal</a:t>
          </a:r>
          <a:r>
            <a:rPr lang="en-US" sz="2900" dirty="0"/>
            <a:t>	</a:t>
          </a:r>
        </a:p>
      </dgm:t>
    </dgm:pt>
    <dgm:pt modelId="{11453B7E-B884-4046-9144-7F5F2B455427}" type="parTrans" cxnId="{E8310DE8-EB83-4F4A-8225-76CC6BA829EA}">
      <dgm:prSet/>
      <dgm:spPr/>
      <dgm:t>
        <a:bodyPr/>
        <a:lstStyle/>
        <a:p>
          <a:endParaRPr lang="en-US"/>
        </a:p>
      </dgm:t>
    </dgm:pt>
    <dgm:pt modelId="{99194D2F-49D3-4AF4-9AB5-392CEFBF637D}" type="sibTrans" cxnId="{E8310DE8-EB83-4F4A-8225-76CC6BA829EA}">
      <dgm:prSet/>
      <dgm:spPr/>
      <dgm:t>
        <a:bodyPr/>
        <a:lstStyle/>
        <a:p>
          <a:endParaRPr lang="en-US"/>
        </a:p>
      </dgm:t>
    </dgm:pt>
    <dgm:pt modelId="{C951EA13-7A1D-466B-BDF0-FE15D6966E0A}">
      <dgm:prSet phldrT="[Text]" custT="1"/>
      <dgm:spPr/>
      <dgm:t>
        <a:bodyPr/>
        <a:lstStyle/>
        <a:p>
          <a:pPr algn="ctr"/>
          <a:r>
            <a:rPr lang="en-US" sz="3200" dirty="0">
              <a:latin typeface="Lucida Sans" pitchFamily="34" charset="0"/>
            </a:rPr>
            <a:t>Storage &amp; Transport</a:t>
          </a:r>
        </a:p>
      </dgm:t>
    </dgm:pt>
    <dgm:pt modelId="{5AC21426-A7A3-43D1-B35E-F36FCCEE52E2}" type="parTrans" cxnId="{E0AEBC4D-87DB-44E7-B610-47E1B11B43E1}">
      <dgm:prSet/>
      <dgm:spPr/>
      <dgm:t>
        <a:bodyPr/>
        <a:lstStyle/>
        <a:p>
          <a:endParaRPr lang="en-US"/>
        </a:p>
      </dgm:t>
    </dgm:pt>
    <dgm:pt modelId="{27D55DCF-748F-47E3-A4EF-7B80ADFA793B}" type="sibTrans" cxnId="{E0AEBC4D-87DB-44E7-B610-47E1B11B43E1}">
      <dgm:prSet/>
      <dgm:spPr/>
      <dgm:t>
        <a:bodyPr/>
        <a:lstStyle/>
        <a:p>
          <a:endParaRPr lang="en-US"/>
        </a:p>
      </dgm:t>
    </dgm:pt>
    <dgm:pt modelId="{4EDC7BDD-B8FF-4781-BB00-B42B31B9BD7D}">
      <dgm:prSet phldrT="[Text]" custT="1"/>
      <dgm:spPr/>
      <dgm:t>
        <a:bodyPr/>
        <a:lstStyle/>
        <a:p>
          <a:r>
            <a:rPr lang="en-US" sz="2400" dirty="0">
              <a:latin typeface="Lucida Sans" pitchFamily="34" charset="0"/>
            </a:rPr>
            <a:t>Local</a:t>
          </a:r>
        </a:p>
      </dgm:t>
    </dgm:pt>
    <dgm:pt modelId="{F22D5B9E-52F1-4580-BFE0-D6F88B0FCFD3}" type="parTrans" cxnId="{4997A279-9F09-47EC-996C-E765FB19A039}">
      <dgm:prSet/>
      <dgm:spPr/>
      <dgm:t>
        <a:bodyPr/>
        <a:lstStyle/>
        <a:p>
          <a:endParaRPr lang="en-US"/>
        </a:p>
      </dgm:t>
    </dgm:pt>
    <dgm:pt modelId="{FB32F3DA-7352-463E-A22C-407A8F05FC08}" type="sibTrans" cxnId="{4997A279-9F09-47EC-996C-E765FB19A039}">
      <dgm:prSet/>
      <dgm:spPr/>
      <dgm:t>
        <a:bodyPr/>
        <a:lstStyle/>
        <a:p>
          <a:endParaRPr lang="en-US"/>
        </a:p>
      </dgm:t>
    </dgm:pt>
    <dgm:pt modelId="{79383F9A-3BED-4DF8-91AF-CB1F59EB155D}">
      <dgm:prSet phldrT="[Text]" custT="1"/>
      <dgm:spPr/>
      <dgm:t>
        <a:bodyPr/>
        <a:lstStyle/>
        <a:p>
          <a:pPr algn="ctr"/>
          <a:r>
            <a:rPr lang="en-US" sz="3200" dirty="0">
              <a:latin typeface="Lucida Sans" pitchFamily="34" charset="0"/>
            </a:rPr>
            <a:t>PODs </a:t>
          </a:r>
          <a:r>
            <a:rPr lang="en-US" sz="2800" dirty="0">
              <a:latin typeface="Lucida Sans" pitchFamily="34" charset="0"/>
            </a:rPr>
            <a:t>&amp;</a:t>
          </a:r>
          <a:r>
            <a:rPr lang="en-US" sz="3600" dirty="0">
              <a:latin typeface="Lucida Sans" pitchFamily="34" charset="0"/>
            </a:rPr>
            <a:t> </a:t>
          </a:r>
          <a:r>
            <a:rPr lang="en-US" sz="2400" dirty="0">
              <a:latin typeface="Lucida Sans" pitchFamily="34" charset="0"/>
            </a:rPr>
            <a:t>Treatment Centers</a:t>
          </a:r>
          <a:endParaRPr lang="en-US" sz="3600" dirty="0">
            <a:latin typeface="Lucida Sans" pitchFamily="34" charset="0"/>
          </a:endParaRPr>
        </a:p>
      </dgm:t>
    </dgm:pt>
    <dgm:pt modelId="{FA7176B2-7693-4202-8A83-0030002EA472}" type="parTrans" cxnId="{A51A71D9-FFFB-4397-A22B-BAE2AE3AFA24}">
      <dgm:prSet/>
      <dgm:spPr/>
      <dgm:t>
        <a:bodyPr/>
        <a:lstStyle/>
        <a:p>
          <a:endParaRPr lang="en-US"/>
        </a:p>
      </dgm:t>
    </dgm:pt>
    <dgm:pt modelId="{17A443DD-E513-4C96-9A65-04270D6F82E4}" type="sibTrans" cxnId="{A51A71D9-FFFB-4397-A22B-BAE2AE3AFA24}">
      <dgm:prSet/>
      <dgm:spPr/>
      <dgm:t>
        <a:bodyPr/>
        <a:lstStyle/>
        <a:p>
          <a:endParaRPr lang="en-US"/>
        </a:p>
      </dgm:t>
    </dgm:pt>
    <dgm:pt modelId="{4195D7B5-87C0-440D-9D7D-3B394A5FD580}">
      <dgm:prSet phldrT="[Text]" custT="1"/>
      <dgm:spPr/>
      <dgm:t>
        <a:bodyPr/>
        <a:lstStyle/>
        <a:p>
          <a:pPr algn="r"/>
          <a:r>
            <a:rPr lang="en-US" sz="2900" dirty="0"/>
            <a:t>      </a:t>
          </a:r>
          <a:r>
            <a:rPr lang="en-US" sz="2400" dirty="0">
              <a:latin typeface="Lucida Sans" pitchFamily="34" charset="0"/>
            </a:rPr>
            <a:t>State</a:t>
          </a:r>
          <a:r>
            <a:rPr lang="en-US" sz="2900" dirty="0"/>
            <a:t>	</a:t>
          </a:r>
        </a:p>
      </dgm:t>
    </dgm:pt>
    <dgm:pt modelId="{0BD7834F-68EC-41A6-8F57-FBACFFC8391E}" type="parTrans" cxnId="{A9ABB6D0-5756-4E80-88AC-0528F22055EA}">
      <dgm:prSet/>
      <dgm:spPr/>
      <dgm:t>
        <a:bodyPr/>
        <a:lstStyle/>
        <a:p>
          <a:endParaRPr lang="en-US"/>
        </a:p>
      </dgm:t>
    </dgm:pt>
    <dgm:pt modelId="{D7780A54-52B2-4754-BEE8-522439805449}" type="sibTrans" cxnId="{A9ABB6D0-5756-4E80-88AC-0528F22055EA}">
      <dgm:prSet/>
      <dgm:spPr/>
      <dgm:t>
        <a:bodyPr/>
        <a:lstStyle/>
        <a:p>
          <a:endParaRPr lang="en-US"/>
        </a:p>
      </dgm:t>
    </dgm:pt>
    <dgm:pt modelId="{8F27CEEB-1E40-4CA9-96C8-DFA8A6DF1A74}" type="pres">
      <dgm:prSet presAssocID="{A65DDDA0-25CB-499E-ACFE-FC6CA01DDCE0}" presName="Name0" presStyleCnt="0">
        <dgm:presLayoutVars>
          <dgm:dir/>
          <dgm:animLvl val="lvl"/>
          <dgm:resizeHandles val="exact"/>
        </dgm:presLayoutVars>
      </dgm:prSet>
      <dgm:spPr/>
    </dgm:pt>
    <dgm:pt modelId="{5526FCE4-5E23-4C60-AFB1-874DB7FF495E}" type="pres">
      <dgm:prSet presAssocID="{7EFA1CE9-E09C-4A07-927B-729D99DE7B4C}" presName="compositeNode" presStyleCnt="0">
        <dgm:presLayoutVars>
          <dgm:bulletEnabled val="1"/>
        </dgm:presLayoutVars>
      </dgm:prSet>
      <dgm:spPr/>
    </dgm:pt>
    <dgm:pt modelId="{D70F18A8-2FC3-4047-ACE2-096E8E356BC9}" type="pres">
      <dgm:prSet presAssocID="{7EFA1CE9-E09C-4A07-927B-729D99DE7B4C}" presName="bgRect" presStyleLbl="node1" presStyleIdx="0" presStyleCnt="3"/>
      <dgm:spPr/>
    </dgm:pt>
    <dgm:pt modelId="{E2B0C78E-9437-4095-8384-8373FF382A47}" type="pres">
      <dgm:prSet presAssocID="{7EFA1CE9-E09C-4A07-927B-729D99DE7B4C}" presName="parentNode" presStyleLbl="node1" presStyleIdx="0" presStyleCnt="3">
        <dgm:presLayoutVars>
          <dgm:chMax val="0"/>
          <dgm:bulletEnabled val="1"/>
        </dgm:presLayoutVars>
      </dgm:prSet>
      <dgm:spPr/>
    </dgm:pt>
    <dgm:pt modelId="{A60472B0-DC0B-4550-BA39-F369C546912D}" type="pres">
      <dgm:prSet presAssocID="{7EFA1CE9-E09C-4A07-927B-729D99DE7B4C}" presName="childNode" presStyleLbl="node1" presStyleIdx="0" presStyleCnt="3">
        <dgm:presLayoutVars>
          <dgm:bulletEnabled val="1"/>
        </dgm:presLayoutVars>
      </dgm:prSet>
      <dgm:spPr/>
    </dgm:pt>
    <dgm:pt modelId="{87AB361B-4D66-435C-A560-F6EB3C44D778}" type="pres">
      <dgm:prSet presAssocID="{99194D2F-49D3-4AF4-9AB5-392CEFBF637D}" presName="hSp" presStyleCnt="0"/>
      <dgm:spPr/>
    </dgm:pt>
    <dgm:pt modelId="{08D3A91F-B29A-430C-8B11-8C06D9DF6625}" type="pres">
      <dgm:prSet presAssocID="{99194D2F-49D3-4AF4-9AB5-392CEFBF637D}" presName="vProcSp" presStyleCnt="0"/>
      <dgm:spPr/>
    </dgm:pt>
    <dgm:pt modelId="{44F88C39-D900-4AF9-B4B8-2FA8D70DD046}" type="pres">
      <dgm:prSet presAssocID="{99194D2F-49D3-4AF4-9AB5-392CEFBF637D}" presName="vSp1" presStyleCnt="0"/>
      <dgm:spPr/>
    </dgm:pt>
    <dgm:pt modelId="{013B434A-95BD-4FED-A9C4-BADBE9A1E648}" type="pres">
      <dgm:prSet presAssocID="{99194D2F-49D3-4AF4-9AB5-392CEFBF637D}" presName="simulatedConn" presStyleLbl="solidFgAcc1" presStyleIdx="0" presStyleCnt="2" custScaleX="113740" custScaleY="98906" custLinFactX="100000" custLinFactY="-100000" custLinFactNeighborX="151165" custLinFactNeighborY="-137135"/>
      <dgm:spPr>
        <a:prstGeom prst="rect">
          <a:avLst/>
        </a:prstGeom>
      </dgm:spPr>
    </dgm:pt>
    <dgm:pt modelId="{CF8FD7DF-973C-49B6-A9AF-3C9E68F87F06}" type="pres">
      <dgm:prSet presAssocID="{99194D2F-49D3-4AF4-9AB5-392CEFBF637D}" presName="vSp2" presStyleCnt="0"/>
      <dgm:spPr/>
    </dgm:pt>
    <dgm:pt modelId="{AA69CEF0-C049-4DD0-8D19-8E23FAB8A848}" type="pres">
      <dgm:prSet presAssocID="{99194D2F-49D3-4AF4-9AB5-392CEFBF637D}" presName="sibTrans" presStyleCnt="0"/>
      <dgm:spPr/>
    </dgm:pt>
    <dgm:pt modelId="{B635A3FB-5A24-475A-BBD4-96BBDFDEA807}" type="pres">
      <dgm:prSet presAssocID="{4195D7B5-87C0-440D-9D7D-3B394A5FD580}" presName="compositeNode" presStyleCnt="0">
        <dgm:presLayoutVars>
          <dgm:bulletEnabled val="1"/>
        </dgm:presLayoutVars>
      </dgm:prSet>
      <dgm:spPr/>
    </dgm:pt>
    <dgm:pt modelId="{F4CB8662-8032-4673-AB35-4703DB068C78}" type="pres">
      <dgm:prSet presAssocID="{4195D7B5-87C0-440D-9D7D-3B394A5FD580}" presName="bgRect" presStyleLbl="node1" presStyleIdx="1" presStyleCnt="3" custScaleX="75833"/>
      <dgm:spPr/>
    </dgm:pt>
    <dgm:pt modelId="{B60FEEA9-91D1-45C5-A661-AA9886D4CDEE}" type="pres">
      <dgm:prSet presAssocID="{4195D7B5-87C0-440D-9D7D-3B394A5FD580}" presName="parentNode" presStyleLbl="node1" presStyleIdx="1" presStyleCnt="3">
        <dgm:presLayoutVars>
          <dgm:chMax val="0"/>
          <dgm:bulletEnabled val="1"/>
        </dgm:presLayoutVars>
      </dgm:prSet>
      <dgm:spPr/>
    </dgm:pt>
    <dgm:pt modelId="{408088A2-B6CC-457A-80DC-0E36E4E1693A}" type="pres">
      <dgm:prSet presAssocID="{D7780A54-52B2-4754-BEE8-522439805449}" presName="hSp" presStyleCnt="0"/>
      <dgm:spPr/>
    </dgm:pt>
    <dgm:pt modelId="{97CAAEB1-937F-4179-9925-282034660A93}" type="pres">
      <dgm:prSet presAssocID="{D7780A54-52B2-4754-BEE8-522439805449}" presName="vProcSp" presStyleCnt="0"/>
      <dgm:spPr/>
    </dgm:pt>
    <dgm:pt modelId="{F9B88756-6873-47D5-B156-72F0EE9B1DE9}" type="pres">
      <dgm:prSet presAssocID="{D7780A54-52B2-4754-BEE8-522439805449}" presName="vSp1" presStyleCnt="0"/>
      <dgm:spPr/>
    </dgm:pt>
    <dgm:pt modelId="{5157E696-8BDC-48BB-9BA0-96D408BB3452}" type="pres">
      <dgm:prSet presAssocID="{D7780A54-52B2-4754-BEE8-522439805449}" presName="simulatedConn" presStyleLbl="solidFgAcc1" presStyleIdx="1" presStyleCnt="2" custLinFactX="-200000" custLinFactY="-76786" custLinFactNeighborX="-201864" custLinFactNeighborY="-100000"/>
      <dgm:spPr>
        <a:prstGeom prst="rect">
          <a:avLst/>
        </a:prstGeom>
      </dgm:spPr>
    </dgm:pt>
    <dgm:pt modelId="{153F1DD4-390E-48D3-B515-398206A70C4D}" type="pres">
      <dgm:prSet presAssocID="{D7780A54-52B2-4754-BEE8-522439805449}" presName="vSp2" presStyleCnt="0"/>
      <dgm:spPr/>
    </dgm:pt>
    <dgm:pt modelId="{4C200C13-7A8B-4040-BB24-352B2198F27A}" type="pres">
      <dgm:prSet presAssocID="{D7780A54-52B2-4754-BEE8-522439805449}" presName="sibTrans" presStyleCnt="0"/>
      <dgm:spPr/>
    </dgm:pt>
    <dgm:pt modelId="{93E52058-0557-455C-B110-DD8BC093598A}" type="pres">
      <dgm:prSet presAssocID="{4EDC7BDD-B8FF-4781-BB00-B42B31B9BD7D}" presName="compositeNode" presStyleCnt="0">
        <dgm:presLayoutVars>
          <dgm:bulletEnabled val="1"/>
        </dgm:presLayoutVars>
      </dgm:prSet>
      <dgm:spPr/>
    </dgm:pt>
    <dgm:pt modelId="{BA79895C-6D8D-432B-A549-F500555D0168}" type="pres">
      <dgm:prSet presAssocID="{4EDC7BDD-B8FF-4781-BB00-B42B31B9BD7D}" presName="bgRect" presStyleLbl="node1" presStyleIdx="2" presStyleCnt="3" custScaleX="67813"/>
      <dgm:spPr/>
    </dgm:pt>
    <dgm:pt modelId="{A52A3D03-B3C9-4581-86F0-4025AF8D430C}" type="pres">
      <dgm:prSet presAssocID="{4EDC7BDD-B8FF-4781-BB00-B42B31B9BD7D}" presName="parentNode" presStyleLbl="node1" presStyleIdx="2" presStyleCnt="3">
        <dgm:presLayoutVars>
          <dgm:chMax val="0"/>
          <dgm:bulletEnabled val="1"/>
        </dgm:presLayoutVars>
      </dgm:prSet>
      <dgm:spPr/>
    </dgm:pt>
    <dgm:pt modelId="{6998C516-9DEE-434F-8ACF-3776A6054E49}" type="pres">
      <dgm:prSet presAssocID="{4EDC7BDD-B8FF-4781-BB00-B42B31B9BD7D}" presName="childNode" presStyleLbl="node1" presStyleIdx="2" presStyleCnt="3">
        <dgm:presLayoutVars>
          <dgm:bulletEnabled val="1"/>
        </dgm:presLayoutVars>
      </dgm:prSet>
      <dgm:spPr/>
    </dgm:pt>
  </dgm:ptLst>
  <dgm:cxnLst>
    <dgm:cxn modelId="{2C842BD4-9417-4DA0-A673-99D4A5A62EB7}" type="presOf" srcId="{A65DDDA0-25CB-499E-ACFE-FC6CA01DDCE0}" destId="{8F27CEEB-1E40-4CA9-96C8-DFA8A6DF1A74}" srcOrd="0" destOrd="0" presId="urn:microsoft.com/office/officeart/2005/8/layout/hProcess7#3"/>
    <dgm:cxn modelId="{0C9445A5-436B-4452-84C5-4D40C218C652}" type="presOf" srcId="{4EDC7BDD-B8FF-4781-BB00-B42B31B9BD7D}" destId="{BA79895C-6D8D-432B-A549-F500555D0168}" srcOrd="0" destOrd="0" presId="urn:microsoft.com/office/officeart/2005/8/layout/hProcess7#3"/>
    <dgm:cxn modelId="{E8310DE8-EB83-4F4A-8225-76CC6BA829EA}" srcId="{A65DDDA0-25CB-499E-ACFE-FC6CA01DDCE0}" destId="{7EFA1CE9-E09C-4A07-927B-729D99DE7B4C}" srcOrd="0" destOrd="0" parTransId="{11453B7E-B884-4046-9144-7F5F2B455427}" sibTransId="{99194D2F-49D3-4AF4-9AB5-392CEFBF637D}"/>
    <dgm:cxn modelId="{54F983F7-3C36-4E38-8178-5C3A862CD4DC}" type="presOf" srcId="{79383F9A-3BED-4DF8-91AF-CB1F59EB155D}" destId="{6998C516-9DEE-434F-8ACF-3776A6054E49}" srcOrd="0" destOrd="0" presId="urn:microsoft.com/office/officeart/2005/8/layout/hProcess7#3"/>
    <dgm:cxn modelId="{0AB8E6CF-25C5-40C6-AA9B-E7BDDA08EA0B}" type="presOf" srcId="{7EFA1CE9-E09C-4A07-927B-729D99DE7B4C}" destId="{D70F18A8-2FC3-4047-ACE2-096E8E356BC9}" srcOrd="0" destOrd="0" presId="urn:microsoft.com/office/officeart/2005/8/layout/hProcess7#3"/>
    <dgm:cxn modelId="{A51A71D9-FFFB-4397-A22B-BAE2AE3AFA24}" srcId="{4EDC7BDD-B8FF-4781-BB00-B42B31B9BD7D}" destId="{79383F9A-3BED-4DF8-91AF-CB1F59EB155D}" srcOrd="0" destOrd="0" parTransId="{FA7176B2-7693-4202-8A83-0030002EA472}" sibTransId="{17A443DD-E513-4C96-9A65-04270D6F82E4}"/>
    <dgm:cxn modelId="{38DEF7A4-8D1C-40CD-8A83-606D96854712}" type="presOf" srcId="{7EFA1CE9-E09C-4A07-927B-729D99DE7B4C}" destId="{E2B0C78E-9437-4095-8384-8373FF382A47}" srcOrd="1" destOrd="0" presId="urn:microsoft.com/office/officeart/2005/8/layout/hProcess7#3"/>
    <dgm:cxn modelId="{E0AEBC4D-87DB-44E7-B610-47E1B11B43E1}" srcId="{7EFA1CE9-E09C-4A07-927B-729D99DE7B4C}" destId="{C951EA13-7A1D-466B-BDF0-FE15D6966E0A}" srcOrd="0" destOrd="0" parTransId="{5AC21426-A7A3-43D1-B35E-F36FCCEE52E2}" sibTransId="{27D55DCF-748F-47E3-A4EF-7B80ADFA793B}"/>
    <dgm:cxn modelId="{6873637A-2512-4461-94E3-AF06BA705BBD}" type="presOf" srcId="{4195D7B5-87C0-440D-9D7D-3B394A5FD580}" destId="{B60FEEA9-91D1-45C5-A661-AA9886D4CDEE}" srcOrd="1" destOrd="0" presId="urn:microsoft.com/office/officeart/2005/8/layout/hProcess7#3"/>
    <dgm:cxn modelId="{4997A279-9F09-47EC-996C-E765FB19A039}" srcId="{A65DDDA0-25CB-499E-ACFE-FC6CA01DDCE0}" destId="{4EDC7BDD-B8FF-4781-BB00-B42B31B9BD7D}" srcOrd="2" destOrd="0" parTransId="{F22D5B9E-52F1-4580-BFE0-D6F88B0FCFD3}" sibTransId="{FB32F3DA-7352-463E-A22C-407A8F05FC08}"/>
    <dgm:cxn modelId="{6081500F-82ED-4FCF-A88E-3C1B847D6E0F}" type="presOf" srcId="{C951EA13-7A1D-466B-BDF0-FE15D6966E0A}" destId="{A60472B0-DC0B-4550-BA39-F369C546912D}" srcOrd="0" destOrd="0" presId="urn:microsoft.com/office/officeart/2005/8/layout/hProcess7#3"/>
    <dgm:cxn modelId="{BF2522EA-093D-4269-9816-FAA4B5ED4E74}" type="presOf" srcId="{4195D7B5-87C0-440D-9D7D-3B394A5FD580}" destId="{F4CB8662-8032-4673-AB35-4703DB068C78}" srcOrd="0" destOrd="0" presId="urn:microsoft.com/office/officeart/2005/8/layout/hProcess7#3"/>
    <dgm:cxn modelId="{A9ABB6D0-5756-4E80-88AC-0528F22055EA}" srcId="{A65DDDA0-25CB-499E-ACFE-FC6CA01DDCE0}" destId="{4195D7B5-87C0-440D-9D7D-3B394A5FD580}" srcOrd="1" destOrd="0" parTransId="{0BD7834F-68EC-41A6-8F57-FBACFFC8391E}" sibTransId="{D7780A54-52B2-4754-BEE8-522439805449}"/>
    <dgm:cxn modelId="{9EB16516-3928-4AE3-A420-85F5D885B000}" type="presOf" srcId="{4EDC7BDD-B8FF-4781-BB00-B42B31B9BD7D}" destId="{A52A3D03-B3C9-4581-86F0-4025AF8D430C}" srcOrd="1" destOrd="0" presId="urn:microsoft.com/office/officeart/2005/8/layout/hProcess7#3"/>
    <dgm:cxn modelId="{3FEBFBCA-0D11-4630-869F-A780CBBE34D6}" type="presParOf" srcId="{8F27CEEB-1E40-4CA9-96C8-DFA8A6DF1A74}" destId="{5526FCE4-5E23-4C60-AFB1-874DB7FF495E}" srcOrd="0" destOrd="0" presId="urn:microsoft.com/office/officeart/2005/8/layout/hProcess7#3"/>
    <dgm:cxn modelId="{5C39097D-DB58-48CC-AD41-14450C813F0F}" type="presParOf" srcId="{5526FCE4-5E23-4C60-AFB1-874DB7FF495E}" destId="{D70F18A8-2FC3-4047-ACE2-096E8E356BC9}" srcOrd="0" destOrd="0" presId="urn:microsoft.com/office/officeart/2005/8/layout/hProcess7#3"/>
    <dgm:cxn modelId="{E0472537-FD6E-42A1-A361-B1F3C5A4DEF2}" type="presParOf" srcId="{5526FCE4-5E23-4C60-AFB1-874DB7FF495E}" destId="{E2B0C78E-9437-4095-8384-8373FF382A47}" srcOrd="1" destOrd="0" presId="urn:microsoft.com/office/officeart/2005/8/layout/hProcess7#3"/>
    <dgm:cxn modelId="{A3A6CB2C-54DF-456A-B592-82887D03EDB9}" type="presParOf" srcId="{5526FCE4-5E23-4C60-AFB1-874DB7FF495E}" destId="{A60472B0-DC0B-4550-BA39-F369C546912D}" srcOrd="2" destOrd="0" presId="urn:microsoft.com/office/officeart/2005/8/layout/hProcess7#3"/>
    <dgm:cxn modelId="{654863BF-CE8B-48E1-B408-7935162A5F6B}" type="presParOf" srcId="{8F27CEEB-1E40-4CA9-96C8-DFA8A6DF1A74}" destId="{87AB361B-4D66-435C-A560-F6EB3C44D778}" srcOrd="1" destOrd="0" presId="urn:microsoft.com/office/officeart/2005/8/layout/hProcess7#3"/>
    <dgm:cxn modelId="{7638639D-47DA-409C-ADAD-3F48260877CC}" type="presParOf" srcId="{8F27CEEB-1E40-4CA9-96C8-DFA8A6DF1A74}" destId="{08D3A91F-B29A-430C-8B11-8C06D9DF6625}" srcOrd="2" destOrd="0" presId="urn:microsoft.com/office/officeart/2005/8/layout/hProcess7#3"/>
    <dgm:cxn modelId="{488A1518-B1FC-4320-8309-CEBE8716A76C}" type="presParOf" srcId="{08D3A91F-B29A-430C-8B11-8C06D9DF6625}" destId="{44F88C39-D900-4AF9-B4B8-2FA8D70DD046}" srcOrd="0" destOrd="0" presId="urn:microsoft.com/office/officeart/2005/8/layout/hProcess7#3"/>
    <dgm:cxn modelId="{B932A1CF-E067-48A3-87F8-E1F8271D52B8}" type="presParOf" srcId="{08D3A91F-B29A-430C-8B11-8C06D9DF6625}" destId="{013B434A-95BD-4FED-A9C4-BADBE9A1E648}" srcOrd="1" destOrd="0" presId="urn:microsoft.com/office/officeart/2005/8/layout/hProcess7#3"/>
    <dgm:cxn modelId="{7397DD9A-646C-4AA7-BBC5-3517F6908095}" type="presParOf" srcId="{08D3A91F-B29A-430C-8B11-8C06D9DF6625}" destId="{CF8FD7DF-973C-49B6-A9AF-3C9E68F87F06}" srcOrd="2" destOrd="0" presId="urn:microsoft.com/office/officeart/2005/8/layout/hProcess7#3"/>
    <dgm:cxn modelId="{7C510BAF-D352-4A20-8DB0-416D3324B2B8}" type="presParOf" srcId="{8F27CEEB-1E40-4CA9-96C8-DFA8A6DF1A74}" destId="{AA69CEF0-C049-4DD0-8D19-8E23FAB8A848}" srcOrd="3" destOrd="0" presId="urn:microsoft.com/office/officeart/2005/8/layout/hProcess7#3"/>
    <dgm:cxn modelId="{9AF23A2B-1E00-41C3-8494-F1B43EBD10D2}" type="presParOf" srcId="{8F27CEEB-1E40-4CA9-96C8-DFA8A6DF1A74}" destId="{B635A3FB-5A24-475A-BBD4-96BBDFDEA807}" srcOrd="4" destOrd="0" presId="urn:microsoft.com/office/officeart/2005/8/layout/hProcess7#3"/>
    <dgm:cxn modelId="{CD274E57-CB0A-4704-9C60-114AF507274B}" type="presParOf" srcId="{B635A3FB-5A24-475A-BBD4-96BBDFDEA807}" destId="{F4CB8662-8032-4673-AB35-4703DB068C78}" srcOrd="0" destOrd="0" presId="urn:microsoft.com/office/officeart/2005/8/layout/hProcess7#3"/>
    <dgm:cxn modelId="{1D254AD9-EED5-4134-B6F0-D1496A40D10D}" type="presParOf" srcId="{B635A3FB-5A24-475A-BBD4-96BBDFDEA807}" destId="{B60FEEA9-91D1-45C5-A661-AA9886D4CDEE}" srcOrd="1" destOrd="0" presId="urn:microsoft.com/office/officeart/2005/8/layout/hProcess7#3"/>
    <dgm:cxn modelId="{A4D37DC6-76C2-46CC-A797-40CC46E9835D}" type="presParOf" srcId="{8F27CEEB-1E40-4CA9-96C8-DFA8A6DF1A74}" destId="{408088A2-B6CC-457A-80DC-0E36E4E1693A}" srcOrd="5" destOrd="0" presId="urn:microsoft.com/office/officeart/2005/8/layout/hProcess7#3"/>
    <dgm:cxn modelId="{A1B5587E-E128-495E-869E-3398B26D734E}" type="presParOf" srcId="{8F27CEEB-1E40-4CA9-96C8-DFA8A6DF1A74}" destId="{97CAAEB1-937F-4179-9925-282034660A93}" srcOrd="6" destOrd="0" presId="urn:microsoft.com/office/officeart/2005/8/layout/hProcess7#3"/>
    <dgm:cxn modelId="{9B6C0668-1214-4939-85BA-B0AABC0270BF}" type="presParOf" srcId="{97CAAEB1-937F-4179-9925-282034660A93}" destId="{F9B88756-6873-47D5-B156-72F0EE9B1DE9}" srcOrd="0" destOrd="0" presId="urn:microsoft.com/office/officeart/2005/8/layout/hProcess7#3"/>
    <dgm:cxn modelId="{212286B7-0AAC-482B-B4D9-D5467CD40412}" type="presParOf" srcId="{97CAAEB1-937F-4179-9925-282034660A93}" destId="{5157E696-8BDC-48BB-9BA0-96D408BB3452}" srcOrd="1" destOrd="0" presId="urn:microsoft.com/office/officeart/2005/8/layout/hProcess7#3"/>
    <dgm:cxn modelId="{44DB2AE4-DFB7-4C56-9697-38C58997B476}" type="presParOf" srcId="{97CAAEB1-937F-4179-9925-282034660A93}" destId="{153F1DD4-390E-48D3-B515-398206A70C4D}" srcOrd="2" destOrd="0" presId="urn:microsoft.com/office/officeart/2005/8/layout/hProcess7#3"/>
    <dgm:cxn modelId="{12EA47AD-946E-4612-8A6D-EBE3975B2375}" type="presParOf" srcId="{8F27CEEB-1E40-4CA9-96C8-DFA8A6DF1A74}" destId="{4C200C13-7A8B-4040-BB24-352B2198F27A}" srcOrd="7" destOrd="0" presId="urn:microsoft.com/office/officeart/2005/8/layout/hProcess7#3"/>
    <dgm:cxn modelId="{96F20E53-ACF9-4ED4-80D9-05AAEEAE8DE0}" type="presParOf" srcId="{8F27CEEB-1E40-4CA9-96C8-DFA8A6DF1A74}" destId="{93E52058-0557-455C-B110-DD8BC093598A}" srcOrd="8" destOrd="0" presId="urn:microsoft.com/office/officeart/2005/8/layout/hProcess7#3"/>
    <dgm:cxn modelId="{6B9133AD-3A47-4F0D-8742-5DB85EBBB644}" type="presParOf" srcId="{93E52058-0557-455C-B110-DD8BC093598A}" destId="{BA79895C-6D8D-432B-A549-F500555D0168}" srcOrd="0" destOrd="0" presId="urn:microsoft.com/office/officeart/2005/8/layout/hProcess7#3"/>
    <dgm:cxn modelId="{F2E8AE3B-D6A9-4640-A130-E576E92E4992}" type="presParOf" srcId="{93E52058-0557-455C-B110-DD8BC093598A}" destId="{A52A3D03-B3C9-4581-86F0-4025AF8D430C}" srcOrd="1" destOrd="0" presId="urn:microsoft.com/office/officeart/2005/8/layout/hProcess7#3"/>
    <dgm:cxn modelId="{17330BC8-1C58-4196-9C05-CEEB388BB950}" type="presParOf" srcId="{93E52058-0557-455C-B110-DD8BC093598A}" destId="{6998C516-9DEE-434F-8ACF-3776A6054E49}" srcOrd="2" destOrd="0" presId="urn:microsoft.com/office/officeart/2005/8/layout/hProcess7#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0F18A8-2FC3-4047-ACE2-096E8E356BC9}">
      <dsp:nvSpPr>
        <dsp:cNvPr id="0" name=""/>
        <dsp:cNvSpPr/>
      </dsp:nvSpPr>
      <dsp:spPr>
        <a:xfrm>
          <a:off x="2297" y="650137"/>
          <a:ext cx="3467270" cy="4160724"/>
        </a:xfrm>
        <a:prstGeom prst="roundRect">
          <a:avLst>
            <a:gd name="adj" fmla="val 5000"/>
          </a:avLst>
        </a:prstGeom>
        <a:gradFill rotWithShape="0">
          <a:gsLst>
            <a:gs pos="0">
              <a:schemeClr val="dk2">
                <a:hueOff val="0"/>
                <a:satOff val="0"/>
                <a:lumOff val="0"/>
                <a:alphaOff val="0"/>
                <a:tint val="98000"/>
                <a:lumMod val="114000"/>
              </a:schemeClr>
            </a:gs>
            <a:gs pos="100000">
              <a:schemeClr val="dk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99441" rIns="128905" bIns="0" numCol="1" spcCol="1270" anchor="t" anchorCtr="0">
          <a:noAutofit/>
        </a:bodyPr>
        <a:lstStyle/>
        <a:p>
          <a:pPr marL="0" lvl="0" indent="0" algn="r" defTabSz="1289050">
            <a:lnSpc>
              <a:spcPct val="90000"/>
            </a:lnSpc>
            <a:spcBef>
              <a:spcPct val="0"/>
            </a:spcBef>
            <a:spcAft>
              <a:spcPct val="35000"/>
            </a:spcAft>
            <a:buNone/>
          </a:pPr>
          <a:r>
            <a:rPr lang="en-US" sz="2900" kern="1200" dirty="0"/>
            <a:t>          </a:t>
          </a:r>
          <a:r>
            <a:rPr lang="en-US" sz="1800" kern="1200" dirty="0"/>
            <a:t>          </a:t>
          </a:r>
          <a:r>
            <a:rPr lang="en-US" sz="2400" kern="1200" dirty="0">
              <a:latin typeface="Lucida Sans" pitchFamily="34" charset="0"/>
            </a:rPr>
            <a:t>Federal</a:t>
          </a:r>
          <a:r>
            <a:rPr lang="en-US" sz="2900" kern="1200" dirty="0"/>
            <a:t>	</a:t>
          </a:r>
        </a:p>
      </dsp:txBody>
      <dsp:txXfrm rot="16200000">
        <a:off x="-1356872" y="2009307"/>
        <a:ext cx="3411793" cy="693454"/>
      </dsp:txXfrm>
    </dsp:sp>
    <dsp:sp modelId="{A60472B0-DC0B-4550-BA39-F369C546912D}">
      <dsp:nvSpPr>
        <dsp:cNvPr id="0" name=""/>
        <dsp:cNvSpPr/>
      </dsp:nvSpPr>
      <dsp:spPr>
        <a:xfrm>
          <a:off x="695751" y="650137"/>
          <a:ext cx="2583116" cy="4160724"/>
        </a:xfrm>
        <a:prstGeom prst="rect">
          <a:avLst/>
        </a:prstGeom>
        <a:noFill/>
        <a:ln>
          <a:noFill/>
        </a:ln>
        <a:effectLst>
          <a:outerShdw blurRad="38100" dist="25400" dir="5400000" rotWithShape="0">
            <a:srgbClr val="000000">
              <a:alpha val="4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109728" rIns="0" bIns="0" numCol="1" spcCol="1270" anchor="t" anchorCtr="0">
          <a:noAutofit/>
        </a:bodyPr>
        <a:lstStyle/>
        <a:p>
          <a:pPr marL="0" lvl="0" indent="0" algn="ctr" defTabSz="1422400">
            <a:lnSpc>
              <a:spcPct val="90000"/>
            </a:lnSpc>
            <a:spcBef>
              <a:spcPct val="0"/>
            </a:spcBef>
            <a:spcAft>
              <a:spcPct val="35000"/>
            </a:spcAft>
            <a:buNone/>
          </a:pPr>
          <a:r>
            <a:rPr lang="en-US" sz="3200" kern="1200" dirty="0">
              <a:latin typeface="Lucida Sans" pitchFamily="34" charset="0"/>
            </a:rPr>
            <a:t>Storage &amp; Transport</a:t>
          </a:r>
        </a:p>
      </dsp:txBody>
      <dsp:txXfrm>
        <a:off x="695751" y="650137"/>
        <a:ext cx="2583116" cy="4160724"/>
      </dsp:txXfrm>
    </dsp:sp>
    <dsp:sp modelId="{F4CB8662-8032-4673-AB35-4703DB068C78}">
      <dsp:nvSpPr>
        <dsp:cNvPr id="0" name=""/>
        <dsp:cNvSpPr/>
      </dsp:nvSpPr>
      <dsp:spPr>
        <a:xfrm>
          <a:off x="3662382" y="650137"/>
          <a:ext cx="2629335" cy="4160724"/>
        </a:xfrm>
        <a:prstGeom prst="roundRect">
          <a:avLst>
            <a:gd name="adj" fmla="val 5000"/>
          </a:avLst>
        </a:prstGeom>
        <a:gradFill rotWithShape="0">
          <a:gsLst>
            <a:gs pos="0">
              <a:schemeClr val="dk2">
                <a:hueOff val="0"/>
                <a:satOff val="0"/>
                <a:lumOff val="0"/>
                <a:alphaOff val="0"/>
                <a:tint val="98000"/>
                <a:lumMod val="114000"/>
              </a:schemeClr>
            </a:gs>
            <a:gs pos="100000">
              <a:schemeClr val="dk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99441" rIns="128905" bIns="0" numCol="1" spcCol="1270" anchor="t" anchorCtr="0">
          <a:noAutofit/>
        </a:bodyPr>
        <a:lstStyle/>
        <a:p>
          <a:pPr marL="0" lvl="0" indent="0" algn="r" defTabSz="1289050">
            <a:lnSpc>
              <a:spcPct val="90000"/>
            </a:lnSpc>
            <a:spcBef>
              <a:spcPct val="0"/>
            </a:spcBef>
            <a:spcAft>
              <a:spcPct val="35000"/>
            </a:spcAft>
            <a:buNone/>
          </a:pPr>
          <a:r>
            <a:rPr lang="en-US" sz="2900" kern="1200" dirty="0"/>
            <a:t>      </a:t>
          </a:r>
          <a:r>
            <a:rPr lang="en-US" sz="2400" kern="1200" dirty="0">
              <a:latin typeface="Lucida Sans" pitchFamily="34" charset="0"/>
            </a:rPr>
            <a:t>State</a:t>
          </a:r>
          <a:r>
            <a:rPr lang="en-US" sz="2900" kern="1200" dirty="0"/>
            <a:t>	</a:t>
          </a:r>
        </a:p>
      </dsp:txBody>
      <dsp:txXfrm rot="16200000">
        <a:off x="2219418" y="2093101"/>
        <a:ext cx="3411793" cy="525867"/>
      </dsp:txXfrm>
    </dsp:sp>
    <dsp:sp modelId="{013B434A-95BD-4FED-A9C4-BADBE9A1E648}">
      <dsp:nvSpPr>
        <dsp:cNvPr id="0" name=""/>
        <dsp:cNvSpPr/>
      </dsp:nvSpPr>
      <dsp:spPr>
        <a:xfrm rot="5400000">
          <a:off x="4647453" y="2918782"/>
          <a:ext cx="605641" cy="591550"/>
        </a:xfrm>
        <a:prstGeom prst="rect">
          <a:avLst/>
        </a:prstGeom>
        <a:solidFill>
          <a:schemeClr val="lt2">
            <a:hueOff val="0"/>
            <a:satOff val="0"/>
            <a:lumOff val="0"/>
            <a:alphaOff val="0"/>
          </a:schemeClr>
        </a:solidFill>
        <a:ln w="9525" cap="rnd"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A79895C-6D8D-432B-A549-F500555D0168}">
      <dsp:nvSpPr>
        <dsp:cNvPr id="0" name=""/>
        <dsp:cNvSpPr/>
      </dsp:nvSpPr>
      <dsp:spPr>
        <a:xfrm>
          <a:off x="6413071" y="650137"/>
          <a:ext cx="2351259" cy="4160724"/>
        </a:xfrm>
        <a:prstGeom prst="roundRect">
          <a:avLst>
            <a:gd name="adj" fmla="val 5000"/>
          </a:avLst>
        </a:prstGeom>
        <a:gradFill rotWithShape="0">
          <a:gsLst>
            <a:gs pos="0">
              <a:schemeClr val="dk2">
                <a:hueOff val="0"/>
                <a:satOff val="0"/>
                <a:lumOff val="0"/>
                <a:alphaOff val="0"/>
                <a:tint val="98000"/>
                <a:lumMod val="114000"/>
              </a:schemeClr>
            </a:gs>
            <a:gs pos="100000">
              <a:schemeClr val="dk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82296" rIns="106680" bIns="0" numCol="1" spcCol="1270" anchor="t" anchorCtr="0">
          <a:noAutofit/>
        </a:bodyPr>
        <a:lstStyle/>
        <a:p>
          <a:pPr marL="0" lvl="0" indent="0" algn="r" defTabSz="1066800">
            <a:lnSpc>
              <a:spcPct val="90000"/>
            </a:lnSpc>
            <a:spcBef>
              <a:spcPct val="0"/>
            </a:spcBef>
            <a:spcAft>
              <a:spcPct val="35000"/>
            </a:spcAft>
            <a:buNone/>
          </a:pPr>
          <a:r>
            <a:rPr lang="en-US" sz="2400" kern="1200" dirty="0">
              <a:latin typeface="Lucida Sans" pitchFamily="34" charset="0"/>
            </a:rPr>
            <a:t>Local</a:t>
          </a:r>
        </a:p>
      </dsp:txBody>
      <dsp:txXfrm rot="16200000">
        <a:off x="4942300" y="2120908"/>
        <a:ext cx="3411793" cy="470251"/>
      </dsp:txXfrm>
    </dsp:sp>
    <dsp:sp modelId="{5157E696-8BDC-48BB-9BA0-96D408BB3452}">
      <dsp:nvSpPr>
        <dsp:cNvPr id="0" name=""/>
        <dsp:cNvSpPr/>
      </dsp:nvSpPr>
      <dsp:spPr>
        <a:xfrm rot="5400000">
          <a:off x="4034670" y="3201629"/>
          <a:ext cx="611362" cy="520090"/>
        </a:xfrm>
        <a:prstGeom prst="rect">
          <a:avLst/>
        </a:prstGeom>
        <a:solidFill>
          <a:schemeClr val="lt2">
            <a:hueOff val="0"/>
            <a:satOff val="0"/>
            <a:lumOff val="0"/>
            <a:alphaOff val="0"/>
          </a:schemeClr>
        </a:solidFill>
        <a:ln w="9525" cap="rnd"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6998C516-9DEE-434F-8ACF-3776A6054E49}">
      <dsp:nvSpPr>
        <dsp:cNvPr id="0" name=""/>
        <dsp:cNvSpPr/>
      </dsp:nvSpPr>
      <dsp:spPr>
        <a:xfrm>
          <a:off x="6964234" y="650137"/>
          <a:ext cx="1751688" cy="4160724"/>
        </a:xfrm>
        <a:prstGeom prst="rect">
          <a:avLst/>
        </a:prstGeom>
        <a:noFill/>
        <a:ln>
          <a:noFill/>
        </a:ln>
        <a:effectLst>
          <a:outerShdw blurRad="38100" dist="25400" dir="5400000" rotWithShape="0">
            <a:srgbClr val="000000">
              <a:alpha val="4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109728" rIns="0" bIns="0" numCol="1" spcCol="1270" anchor="t" anchorCtr="0">
          <a:noAutofit/>
        </a:bodyPr>
        <a:lstStyle/>
        <a:p>
          <a:pPr marL="0" lvl="0" indent="0" algn="ctr" defTabSz="1422400">
            <a:lnSpc>
              <a:spcPct val="90000"/>
            </a:lnSpc>
            <a:spcBef>
              <a:spcPct val="0"/>
            </a:spcBef>
            <a:spcAft>
              <a:spcPct val="35000"/>
            </a:spcAft>
            <a:buNone/>
          </a:pPr>
          <a:r>
            <a:rPr lang="en-US" sz="3200" kern="1200" dirty="0">
              <a:latin typeface="Lucida Sans" pitchFamily="34" charset="0"/>
            </a:rPr>
            <a:t>PODs </a:t>
          </a:r>
          <a:r>
            <a:rPr lang="en-US" sz="2800" kern="1200" dirty="0">
              <a:latin typeface="Lucida Sans" pitchFamily="34" charset="0"/>
            </a:rPr>
            <a:t>&amp;</a:t>
          </a:r>
          <a:r>
            <a:rPr lang="en-US" sz="3600" kern="1200" dirty="0">
              <a:latin typeface="Lucida Sans" pitchFamily="34" charset="0"/>
            </a:rPr>
            <a:t> </a:t>
          </a:r>
          <a:r>
            <a:rPr lang="en-US" sz="2400" kern="1200" dirty="0">
              <a:latin typeface="Lucida Sans" pitchFamily="34" charset="0"/>
            </a:rPr>
            <a:t>Treatment Centers</a:t>
          </a:r>
          <a:endParaRPr lang="en-US" sz="3600" kern="1200" dirty="0">
            <a:latin typeface="Lucida Sans" pitchFamily="34" charset="0"/>
          </a:endParaRPr>
        </a:p>
      </dsp:txBody>
      <dsp:txXfrm>
        <a:off x="6964234" y="650137"/>
        <a:ext cx="1751688" cy="416072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3">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8AFB75-39E8-4FF9-94B0-3A8A312CF93A}" type="datetimeFigureOut">
              <a:rPr lang="en-US" smtClean="0"/>
              <a:t>11/17/2016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01C591-6A70-4868-89EE-45565C75DD46}" type="slidenum">
              <a:rPr lang="en-US" smtClean="0"/>
              <a:t>‹#›</a:t>
            </a:fld>
            <a:endParaRPr lang="en-US"/>
          </a:p>
        </p:txBody>
      </p:sp>
    </p:spTree>
    <p:extLst>
      <p:ext uri="{BB962C8B-B14F-4D97-AF65-F5344CB8AC3E}">
        <p14:creationId xmlns:p14="http://schemas.microsoft.com/office/powerpoint/2010/main" val="2589147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0BB57CF-890F-4CE9-8986-4B9A18C128E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2056947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miter lim="800000"/>
            <a:headEnd/>
            <a:tailEnd/>
          </a:ln>
        </p:spPr>
        <p:txBody>
          <a:bodyPr/>
          <a:lstStyle/>
          <a:p>
            <a:pPr marL="0" marR="0" lvl="0" indent="0" defTabSz="927100" eaLnBrk="1" fontAlgn="auto" latinLnBrk="0" hangingPunct="1">
              <a:lnSpc>
                <a:spcPct val="100000"/>
              </a:lnSpc>
              <a:spcBef>
                <a:spcPts val="0"/>
              </a:spcBef>
              <a:spcAft>
                <a:spcPts val="0"/>
              </a:spcAft>
              <a:buClrTx/>
              <a:buSzTx/>
              <a:buFontTx/>
              <a:buNone/>
              <a:tabLst/>
              <a:defRPr/>
            </a:pPr>
            <a:fld id="{410E2217-3DD0-488C-95C2-DCCA2928F6F3}" type="slidenum">
              <a:rPr kumimoji="0" lang="en-US" sz="1800" b="0" i="0" u="none" strike="noStrike" kern="0" cap="none" spc="0" normalizeH="0" baseline="0" noProof="0" smtClean="0">
                <a:ln>
                  <a:noFill/>
                </a:ln>
                <a:solidFill>
                  <a:sysClr val="windowText" lastClr="000000"/>
                </a:solidFill>
                <a:effectLst/>
                <a:uLnTx/>
                <a:uFillTx/>
              </a:rPr>
              <a:pPr marL="0" marR="0" lvl="0" indent="0" defTabSz="927100" eaLnBrk="1" fontAlgn="auto" latinLnBrk="0" hangingPunct="1">
                <a:lnSpc>
                  <a:spcPct val="100000"/>
                </a:lnSpc>
                <a:spcBef>
                  <a:spcPts val="0"/>
                </a:spcBef>
                <a:spcAft>
                  <a:spcPts val="0"/>
                </a:spcAft>
                <a:buClrTx/>
                <a:buSzTx/>
                <a:buFontTx/>
                <a:buNone/>
                <a:tabLst/>
                <a:defRPr/>
              </a:pPr>
              <a:t>15</a:t>
            </a:fld>
            <a:endParaRPr kumimoji="0" lang="en-US" sz="1800" b="0" i="0" u="none" strike="noStrike" kern="0" cap="none" spc="0" normalizeH="0" baseline="0" noProof="0">
              <a:ln>
                <a:noFill/>
              </a:ln>
              <a:solidFill>
                <a:sysClr val="windowText" lastClr="000000"/>
              </a:solidFill>
              <a:effectLst/>
              <a:uLnTx/>
              <a:uFillTx/>
            </a:endParaRPr>
          </a:p>
        </p:txBody>
      </p:sp>
      <p:sp>
        <p:nvSpPr>
          <p:cNvPr id="83971" name="Rectangle 2"/>
          <p:cNvSpPr>
            <a:spLocks noGrp="1" noRot="1" noChangeAspect="1" noChangeArrowheads="1" noTextEdit="1"/>
          </p:cNvSpPr>
          <p:nvPr>
            <p:ph type="sldImg"/>
          </p:nvPr>
        </p:nvSpPr>
        <p:spPr>
          <a:xfrm>
            <a:off x="1169988" y="685800"/>
            <a:ext cx="4673600" cy="3505200"/>
          </a:xfrm>
          <a:ln/>
        </p:spPr>
      </p:sp>
      <p:sp>
        <p:nvSpPr>
          <p:cNvPr id="83972" name="Rectangle 3"/>
          <p:cNvSpPr>
            <a:spLocks noGrp="1" noChangeArrowheads="1"/>
          </p:cNvSpPr>
          <p:nvPr>
            <p:ph type="body" idx="1"/>
          </p:nvPr>
        </p:nvSpPr>
        <p:spPr>
          <a:xfrm>
            <a:off x="914400" y="4419600"/>
            <a:ext cx="5181600" cy="4191000"/>
          </a:xfrm>
          <a:noFill/>
        </p:spPr>
        <p:txBody>
          <a:bodyPr/>
          <a:lstStyle/>
          <a:p>
            <a:endParaRPr lang="en-US"/>
          </a:p>
        </p:txBody>
      </p:sp>
    </p:spTree>
    <p:extLst>
      <p:ext uri="{BB962C8B-B14F-4D97-AF65-F5344CB8AC3E}">
        <p14:creationId xmlns:p14="http://schemas.microsoft.com/office/powerpoint/2010/main" val="23472082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p:spPr>
        <p:txBody>
          <a:bodyPr/>
          <a:lstStyle/>
          <a:p>
            <a:endParaRPr lang="en-US"/>
          </a:p>
        </p:txBody>
      </p:sp>
      <p:sp>
        <p:nvSpPr>
          <p:cNvPr id="84996" name="Slide Number Placeholder 3"/>
          <p:cNvSpPr>
            <a:spLocks noGrp="1"/>
          </p:cNvSpPr>
          <p:nvPr>
            <p:ph type="sldNum" sz="quarter" idx="5"/>
          </p:nvPr>
        </p:nvSpPr>
        <p:spPr>
          <a:noFill/>
          <a:ln>
            <a:miter lim="800000"/>
            <a:headEnd/>
            <a:tailEnd/>
          </a:ln>
        </p:spPr>
        <p:txBody>
          <a:bodyPr/>
          <a:lstStyle/>
          <a:p>
            <a:pPr marL="0" marR="0" lvl="0" indent="0" defTabSz="927100" eaLnBrk="1" fontAlgn="auto" latinLnBrk="0" hangingPunct="1">
              <a:lnSpc>
                <a:spcPct val="100000"/>
              </a:lnSpc>
              <a:spcBef>
                <a:spcPts val="0"/>
              </a:spcBef>
              <a:spcAft>
                <a:spcPts val="0"/>
              </a:spcAft>
              <a:buClrTx/>
              <a:buSzTx/>
              <a:buFontTx/>
              <a:buNone/>
              <a:tabLst/>
              <a:defRPr/>
            </a:pPr>
            <a:fld id="{D09AFC1F-E78B-4624-B3D9-1C1410CAA736}" type="slidenum">
              <a:rPr kumimoji="0" lang="en-US" sz="1800" b="0" i="0" u="none" strike="noStrike" kern="0" cap="none" spc="0" normalizeH="0" baseline="0" noProof="0" smtClean="0">
                <a:ln>
                  <a:noFill/>
                </a:ln>
                <a:solidFill>
                  <a:sysClr val="windowText" lastClr="000000"/>
                </a:solidFill>
                <a:effectLst/>
                <a:uLnTx/>
                <a:uFillTx/>
              </a:rPr>
              <a:pPr marL="0" marR="0" lvl="0" indent="0" defTabSz="927100" eaLnBrk="1" fontAlgn="auto" latinLnBrk="0" hangingPunct="1">
                <a:lnSpc>
                  <a:spcPct val="100000"/>
                </a:lnSpc>
                <a:spcBef>
                  <a:spcPts val="0"/>
                </a:spcBef>
                <a:spcAft>
                  <a:spcPts val="0"/>
                </a:spcAft>
                <a:buClrTx/>
                <a:buSzTx/>
                <a:buFontTx/>
                <a:buNone/>
                <a:tabLst/>
                <a:defRPr/>
              </a:pPr>
              <a:t>16</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6806315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p:spPr>
        <p:txBody>
          <a:bodyPr/>
          <a:lstStyle/>
          <a:p>
            <a:r>
              <a:rPr lang="en-US" dirty="0"/>
              <a:t>Incident – Mass </a:t>
            </a:r>
            <a:r>
              <a:rPr lang="en-US" dirty="0" err="1"/>
              <a:t>prophy</a:t>
            </a:r>
            <a:r>
              <a:rPr lang="en-US" dirty="0"/>
              <a:t> </a:t>
            </a:r>
            <a:r>
              <a:rPr lang="en-US" dirty="0" err="1"/>
              <a:t>vs</a:t>
            </a:r>
            <a:r>
              <a:rPr lang="en-US" dirty="0"/>
              <a:t> Mass Dispensing</a:t>
            </a:r>
          </a:p>
          <a:p>
            <a:endParaRPr lang="en-US" dirty="0"/>
          </a:p>
          <a:p>
            <a:r>
              <a:rPr lang="en-US" dirty="0"/>
              <a:t>H1N1 – PODs and SNS </a:t>
            </a:r>
          </a:p>
          <a:p>
            <a:endParaRPr lang="en-US" dirty="0"/>
          </a:p>
          <a:p>
            <a:r>
              <a:rPr lang="en-US" dirty="0"/>
              <a:t>Exercise March 2013</a:t>
            </a:r>
          </a:p>
        </p:txBody>
      </p:sp>
      <p:sp>
        <p:nvSpPr>
          <p:cNvPr id="86020" name="Slide Number Placeholder 3"/>
          <p:cNvSpPr>
            <a:spLocks noGrp="1"/>
          </p:cNvSpPr>
          <p:nvPr>
            <p:ph type="sldNum" sz="quarter" idx="5"/>
          </p:nvPr>
        </p:nvSpPr>
        <p:spPr>
          <a:noFill/>
          <a:ln>
            <a:miter lim="800000"/>
            <a:headEnd/>
            <a:tailEnd/>
          </a:ln>
        </p:spPr>
        <p:txBody>
          <a:bodyPr/>
          <a:lstStyle/>
          <a:p>
            <a:pPr marL="0" marR="0" lvl="0" indent="0" defTabSz="927100" eaLnBrk="1" fontAlgn="auto" latinLnBrk="0" hangingPunct="1">
              <a:lnSpc>
                <a:spcPct val="100000"/>
              </a:lnSpc>
              <a:spcBef>
                <a:spcPts val="0"/>
              </a:spcBef>
              <a:spcAft>
                <a:spcPts val="0"/>
              </a:spcAft>
              <a:buClrTx/>
              <a:buSzTx/>
              <a:buFontTx/>
              <a:buNone/>
              <a:tabLst/>
              <a:defRPr/>
            </a:pPr>
            <a:fld id="{BBFDCAAF-98DE-48F9-84D3-D434E307D162}" type="slidenum">
              <a:rPr kumimoji="0" lang="en-US" sz="1800" b="0" i="0" u="none" strike="noStrike" kern="0" cap="none" spc="0" normalizeH="0" baseline="0" noProof="0" smtClean="0">
                <a:ln>
                  <a:noFill/>
                </a:ln>
                <a:solidFill>
                  <a:sysClr val="windowText" lastClr="000000"/>
                </a:solidFill>
                <a:effectLst/>
                <a:uLnTx/>
                <a:uFillTx/>
              </a:rPr>
              <a:pPr marL="0" marR="0" lvl="0" indent="0" defTabSz="927100" eaLnBrk="1" fontAlgn="auto" latinLnBrk="0" hangingPunct="1">
                <a:lnSpc>
                  <a:spcPct val="100000"/>
                </a:lnSpc>
                <a:spcBef>
                  <a:spcPts val="0"/>
                </a:spcBef>
                <a:spcAft>
                  <a:spcPts val="0"/>
                </a:spcAft>
                <a:buClrTx/>
                <a:buSzTx/>
                <a:buFontTx/>
                <a:buNone/>
                <a:tabLst/>
                <a:defRPr/>
              </a:pPr>
              <a:t>17</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1391174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p:spPr>
        <p:txBody>
          <a:bodyPr/>
          <a:lstStyle/>
          <a:p>
            <a:r>
              <a:rPr lang="en-US"/>
              <a:t>Describe POD types and planning, data driven methodology to identify locations, staffing and flow</a:t>
            </a:r>
          </a:p>
          <a:p>
            <a:endParaRPr lang="en-US"/>
          </a:p>
          <a:p>
            <a:r>
              <a:rPr lang="en-US"/>
              <a:t>Legal processes for agreements with partners</a:t>
            </a:r>
          </a:p>
          <a:p>
            <a:endParaRPr lang="en-US"/>
          </a:p>
          <a:p>
            <a:r>
              <a:rPr lang="en-US"/>
              <a:t>Staffing mechanisms and training and identifying people to fill key positions</a:t>
            </a:r>
          </a:p>
          <a:p>
            <a:endParaRPr lang="en-US"/>
          </a:p>
          <a:p>
            <a:r>
              <a:rPr lang="en-US"/>
              <a:t>Asset management for all of the things needed to stand up a POD</a:t>
            </a:r>
          </a:p>
          <a:p>
            <a:endParaRPr lang="en-US"/>
          </a:p>
          <a:p>
            <a:r>
              <a:rPr lang="en-US"/>
              <a:t>Familiar to community</a:t>
            </a:r>
          </a:p>
          <a:p>
            <a:r>
              <a:rPr lang="en-US"/>
              <a:t>Easy access</a:t>
            </a:r>
          </a:p>
          <a:p>
            <a:r>
              <a:rPr lang="en-US"/>
              <a:t>Secure</a:t>
            </a:r>
          </a:p>
          <a:p>
            <a:r>
              <a:rPr lang="en-US"/>
              <a:t>Size considerations</a:t>
            </a:r>
          </a:p>
          <a:p>
            <a:r>
              <a:rPr lang="en-US"/>
              <a:t>First responders through local inventories</a:t>
            </a:r>
          </a:p>
          <a:p>
            <a:r>
              <a:rPr lang="en-US"/>
              <a:t>Security</a:t>
            </a:r>
          </a:p>
          <a:p>
            <a:endParaRPr lang="en-US"/>
          </a:p>
        </p:txBody>
      </p:sp>
      <p:sp>
        <p:nvSpPr>
          <p:cNvPr id="98308" name="Slide Number Placeholder 3"/>
          <p:cNvSpPr>
            <a:spLocks noGrp="1"/>
          </p:cNvSpPr>
          <p:nvPr>
            <p:ph type="sldNum" sz="quarter" idx="5"/>
          </p:nvPr>
        </p:nvSpPr>
        <p:spPr>
          <a:noFill/>
          <a:ln>
            <a:miter lim="800000"/>
            <a:headEnd/>
            <a:tailEnd/>
          </a:ln>
        </p:spPr>
        <p:txBody>
          <a:bodyPr/>
          <a:lstStyle/>
          <a:p>
            <a:pPr marL="0" marR="0" lvl="0" indent="0" defTabSz="927100" eaLnBrk="1" fontAlgn="auto" latinLnBrk="0" hangingPunct="1">
              <a:lnSpc>
                <a:spcPct val="100000"/>
              </a:lnSpc>
              <a:spcBef>
                <a:spcPts val="0"/>
              </a:spcBef>
              <a:spcAft>
                <a:spcPts val="0"/>
              </a:spcAft>
              <a:buClrTx/>
              <a:buSzTx/>
              <a:buFontTx/>
              <a:buNone/>
              <a:tabLst/>
              <a:defRPr/>
            </a:pPr>
            <a:fld id="{9B839FCE-B73A-43DF-8C69-BBD511B4A8A6}" type="slidenum">
              <a:rPr kumimoji="0" lang="en-US" sz="1800" b="0" i="0" u="none" strike="noStrike" kern="0" cap="none" spc="0" normalizeH="0" baseline="0" noProof="0" smtClean="0">
                <a:ln>
                  <a:noFill/>
                </a:ln>
                <a:solidFill>
                  <a:sysClr val="windowText" lastClr="000000"/>
                </a:solidFill>
                <a:effectLst/>
                <a:uLnTx/>
                <a:uFillTx/>
              </a:rPr>
              <a:pPr marL="0" marR="0" lvl="0" indent="0" defTabSz="927100" eaLnBrk="1" fontAlgn="auto" latinLnBrk="0" hangingPunct="1">
                <a:lnSpc>
                  <a:spcPct val="100000"/>
                </a:lnSpc>
                <a:spcBef>
                  <a:spcPts val="0"/>
                </a:spcBef>
                <a:spcAft>
                  <a:spcPts val="0"/>
                </a:spcAft>
                <a:buClrTx/>
                <a:buSzTx/>
                <a:buFontTx/>
                <a:buNone/>
                <a:tabLst/>
                <a:defRPr/>
              </a:pPr>
              <a:t>18</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9115072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154253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0" i="0" kern="1200" dirty="0">
                <a:solidFill>
                  <a:srgbClr val="000000"/>
                </a:solidFill>
                <a:effectLst/>
                <a:latin typeface="Avenir" charset="0"/>
                <a:ea typeface="Avenir" charset="0"/>
                <a:cs typeface="Avenir" charset="0"/>
                <a:sym typeface="Avenir" charset="0"/>
              </a:rPr>
              <a:t>Category</a:t>
            </a:r>
            <a:r>
              <a:rPr lang="en-US" sz="1400" b="0" i="0" kern="1200" baseline="0" dirty="0">
                <a:solidFill>
                  <a:srgbClr val="000000"/>
                </a:solidFill>
                <a:effectLst/>
                <a:latin typeface="Avenir" charset="0"/>
                <a:ea typeface="Avenir" charset="0"/>
                <a:cs typeface="Avenir" charset="0"/>
                <a:sym typeface="Avenir" charset="0"/>
              </a:rPr>
              <a:t> A</a:t>
            </a:r>
            <a:r>
              <a:rPr lang="en-US" sz="1400" b="0" i="0" kern="1200" dirty="0">
                <a:solidFill>
                  <a:srgbClr val="000000"/>
                </a:solidFill>
                <a:effectLst/>
                <a:latin typeface="Avenir" charset="0"/>
                <a:ea typeface="Avenir" charset="0"/>
                <a:cs typeface="Avenir" charset="0"/>
                <a:sym typeface="Avenir" charset="0"/>
              </a:rPr>
              <a:t> agents include organisms or toxins that pose the highest risk to the public and national security because:</a:t>
            </a:r>
          </a:p>
          <a:p>
            <a:endParaRPr lang="en-US" sz="1400" b="0" i="0" kern="1200" dirty="0">
              <a:solidFill>
                <a:srgbClr val="000000"/>
              </a:solidFill>
              <a:effectLst/>
              <a:latin typeface="Avenir" charset="0"/>
              <a:ea typeface="Avenir" charset="0"/>
              <a:cs typeface="Avenir" charset="0"/>
              <a:sym typeface="Avenir" charset="0"/>
            </a:endParaRPr>
          </a:p>
          <a:p>
            <a:r>
              <a:rPr lang="en-US" sz="1400" b="0" i="0" kern="1200" dirty="0">
                <a:solidFill>
                  <a:srgbClr val="000000"/>
                </a:solidFill>
                <a:effectLst/>
                <a:latin typeface="Avenir" charset="0"/>
                <a:ea typeface="Avenir" charset="0"/>
                <a:cs typeface="Avenir" charset="0"/>
                <a:sym typeface="Avenir" charset="0"/>
              </a:rPr>
              <a:t>-They can be easily spread or transmitted from person to person</a:t>
            </a:r>
          </a:p>
          <a:p>
            <a:r>
              <a:rPr lang="en-US" sz="1400" b="0" i="0" kern="1200" dirty="0">
                <a:solidFill>
                  <a:srgbClr val="000000"/>
                </a:solidFill>
                <a:effectLst/>
                <a:latin typeface="Avenir" charset="0"/>
                <a:ea typeface="Avenir" charset="0"/>
                <a:cs typeface="Avenir" charset="0"/>
                <a:sym typeface="Avenir" charset="0"/>
              </a:rPr>
              <a:t>-They result in high death rates and have the potential for major public health impact</a:t>
            </a:r>
          </a:p>
          <a:p>
            <a:r>
              <a:rPr lang="en-US" sz="1400" b="0" i="0" kern="1200" dirty="0">
                <a:solidFill>
                  <a:srgbClr val="000000"/>
                </a:solidFill>
                <a:effectLst/>
                <a:latin typeface="Avenir" charset="0"/>
                <a:ea typeface="Avenir" charset="0"/>
                <a:cs typeface="Avenir" charset="0"/>
                <a:sym typeface="Avenir" charset="0"/>
              </a:rPr>
              <a:t>-They might cause public panic and social disruption</a:t>
            </a:r>
          </a:p>
          <a:p>
            <a:r>
              <a:rPr lang="en-US" sz="1400" b="0" i="0" kern="1200" dirty="0">
                <a:solidFill>
                  <a:srgbClr val="000000"/>
                </a:solidFill>
                <a:effectLst/>
                <a:latin typeface="Avenir" charset="0"/>
                <a:ea typeface="Avenir" charset="0"/>
                <a:cs typeface="Avenir" charset="0"/>
                <a:sym typeface="Avenir" charset="0"/>
              </a:rPr>
              <a:t>-They require special action for public health preparedness.</a:t>
            </a:r>
          </a:p>
          <a:p>
            <a:endParaRPr lang="en-US" sz="1400" dirty="0"/>
          </a:p>
          <a:p>
            <a:r>
              <a:rPr lang="en-US" sz="1400" dirty="0"/>
              <a:t>Pictured, counterclockwise</a:t>
            </a:r>
            <a:r>
              <a:rPr lang="en-US" sz="1400" baseline="0" dirty="0"/>
              <a:t> from top: plague, tularemia, and the 1918 influenza (though not a Category A agent, still caused a massive number of deaths). </a:t>
            </a:r>
            <a:endParaRPr lang="en-US" sz="1400" dirty="0"/>
          </a:p>
        </p:txBody>
      </p:sp>
    </p:spTree>
    <p:extLst>
      <p:ext uri="{BB962C8B-B14F-4D97-AF65-F5344CB8AC3E}">
        <p14:creationId xmlns:p14="http://schemas.microsoft.com/office/powerpoint/2010/main" val="4473978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25000"/>
              </a:lnSpc>
              <a:spcBef>
                <a:spcPct val="0"/>
              </a:spcBef>
              <a:spcAft>
                <a:spcPct val="0"/>
              </a:spcAft>
              <a:buClrTx/>
              <a:buSzTx/>
              <a:buFontTx/>
              <a:buNone/>
              <a:tabLst/>
              <a:defRPr/>
            </a:pPr>
            <a:r>
              <a:rPr lang="en-US" sz="1600" dirty="0"/>
              <a:t>-Anthrax has been used as a weapon around the world for nearly a century. In 2001, powdered anthrax spores were deliberately put into letters that were mailed through the U.S. postal system. Twenty-two people, including 12 mail handlers, got anthrax, and five of these 22 people died.</a:t>
            </a:r>
          </a:p>
          <a:p>
            <a:endParaRPr lang="en-US" sz="1600" dirty="0"/>
          </a:p>
          <a:p>
            <a:r>
              <a:rPr lang="en-US" sz="1600" dirty="0"/>
              <a:t>-Can also be added to food</a:t>
            </a:r>
            <a:r>
              <a:rPr lang="en-US" sz="1600" baseline="0" dirty="0"/>
              <a:t> or water sources. </a:t>
            </a:r>
          </a:p>
        </p:txBody>
      </p:sp>
    </p:spTree>
    <p:extLst>
      <p:ext uri="{BB962C8B-B14F-4D97-AF65-F5344CB8AC3E}">
        <p14:creationId xmlns:p14="http://schemas.microsoft.com/office/powerpoint/2010/main" val="852616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25000"/>
              </a:lnSpc>
              <a:spcBef>
                <a:spcPct val="0"/>
              </a:spcBef>
              <a:spcAft>
                <a:spcPct val="0"/>
              </a:spcAft>
              <a:buClrTx/>
              <a:buSzTx/>
              <a:buFontTx/>
              <a:buNone/>
              <a:tabLst/>
              <a:defRPr/>
            </a:pPr>
            <a:r>
              <a:rPr lang="en-US" sz="1600" dirty="0"/>
              <a:t>-Typically, anthrax gets into the body through the skin (cutaneous) , lungs (inhalation), or gastrointestinal system. </a:t>
            </a:r>
          </a:p>
          <a:p>
            <a:pPr marL="0" marR="0" indent="0" algn="l" defTabSz="457200" rtl="0" eaLnBrk="0" fontAlgn="base" latinLnBrk="0" hangingPunct="0">
              <a:lnSpc>
                <a:spcPct val="125000"/>
              </a:lnSpc>
              <a:spcBef>
                <a:spcPct val="0"/>
              </a:spcBef>
              <a:spcAft>
                <a:spcPct val="0"/>
              </a:spcAft>
              <a:buClrTx/>
              <a:buSzTx/>
              <a:buFontTx/>
              <a:buNone/>
              <a:tabLst/>
              <a:defRPr/>
            </a:pPr>
            <a:endParaRPr lang="en-US" sz="1600" baseline="0" dirty="0"/>
          </a:p>
          <a:p>
            <a:pPr marL="0" marR="0" indent="0" algn="l" defTabSz="457200" rtl="0" eaLnBrk="0" fontAlgn="base" latinLnBrk="0" hangingPunct="0">
              <a:lnSpc>
                <a:spcPct val="125000"/>
              </a:lnSpc>
              <a:spcBef>
                <a:spcPct val="0"/>
              </a:spcBef>
              <a:spcAft>
                <a:spcPct val="0"/>
              </a:spcAft>
              <a:buClrTx/>
              <a:buSzTx/>
              <a:buFontTx/>
              <a:buNone/>
              <a:tabLst/>
              <a:defRPr/>
            </a:pPr>
            <a:r>
              <a:rPr lang="en-US" sz="1600" baseline="0" dirty="0"/>
              <a:t>-Perhaps the most dangerous scenario would be a release into the air. </a:t>
            </a:r>
            <a:r>
              <a:rPr lang="en-US" sz="1600" dirty="0"/>
              <a:t>This type of attack would mean the anthrax spores could easily be blown around by the wind or carried on people’s clothes</a:t>
            </a:r>
            <a:r>
              <a:rPr lang="en-US" sz="1600" baseline="0" dirty="0"/>
              <a:t> or shoes</a:t>
            </a:r>
            <a:r>
              <a:rPr lang="en-US" sz="1600" dirty="0"/>
              <a:t>. Without treatment, only a small</a:t>
            </a:r>
            <a:r>
              <a:rPr lang="en-US" sz="1600" baseline="0" dirty="0"/>
              <a:t> percentage of those infected survive. </a:t>
            </a:r>
          </a:p>
          <a:p>
            <a:pPr marL="0" marR="0" indent="0" algn="l" defTabSz="457200" rtl="0" eaLnBrk="0" fontAlgn="base" latinLnBrk="0" hangingPunct="0">
              <a:lnSpc>
                <a:spcPct val="125000"/>
              </a:lnSpc>
              <a:spcBef>
                <a:spcPct val="0"/>
              </a:spcBef>
              <a:spcAft>
                <a:spcPct val="0"/>
              </a:spcAft>
              <a:buClrTx/>
              <a:buSzTx/>
              <a:buFontTx/>
              <a:buNone/>
              <a:tabLst/>
              <a:defRPr/>
            </a:pPr>
            <a:endParaRPr lang="en-US" sz="1600" baseline="0" dirty="0"/>
          </a:p>
          <a:p>
            <a:pPr marL="0" marR="0" indent="0" algn="l" defTabSz="457200" rtl="0" eaLnBrk="0" fontAlgn="base" latinLnBrk="0" hangingPunct="0">
              <a:lnSpc>
                <a:spcPct val="125000"/>
              </a:lnSpc>
              <a:spcBef>
                <a:spcPct val="0"/>
              </a:spcBef>
              <a:spcAft>
                <a:spcPct val="0"/>
              </a:spcAft>
              <a:buClrTx/>
              <a:buSzTx/>
              <a:buFontTx/>
              <a:buNone/>
              <a:tabLst/>
              <a:defRPr/>
            </a:pPr>
            <a:r>
              <a:rPr lang="en-US" sz="1600" baseline="0" dirty="0"/>
              <a:t>-All types of Anthrax are deadly without antibiotics. </a:t>
            </a:r>
            <a:endParaRPr lang="en-US" sz="1600" dirty="0"/>
          </a:p>
        </p:txBody>
      </p:sp>
    </p:spTree>
    <p:extLst>
      <p:ext uri="{BB962C8B-B14F-4D97-AF65-F5344CB8AC3E}">
        <p14:creationId xmlns:p14="http://schemas.microsoft.com/office/powerpoint/2010/main" val="36304968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646388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59969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miter lim="800000"/>
            <a:headEnd/>
            <a:tailEnd/>
          </a:ln>
        </p:spPr>
        <p:txBody>
          <a:bodyPr/>
          <a:lstStyle/>
          <a:p>
            <a:pPr marL="0" marR="0" lvl="0" indent="0" defTabSz="927100" eaLnBrk="1" fontAlgn="auto" latinLnBrk="0" hangingPunct="1">
              <a:lnSpc>
                <a:spcPct val="100000"/>
              </a:lnSpc>
              <a:spcBef>
                <a:spcPts val="0"/>
              </a:spcBef>
              <a:spcAft>
                <a:spcPts val="0"/>
              </a:spcAft>
              <a:buClrTx/>
              <a:buSzTx/>
              <a:buFontTx/>
              <a:buNone/>
              <a:tabLst/>
              <a:defRPr/>
            </a:pPr>
            <a:fld id="{35D58427-4A65-45F2-8402-6205E94CA3EC}" type="slidenum">
              <a:rPr kumimoji="0" lang="en-US" sz="1800" b="0" i="0" u="none" strike="noStrike" kern="0" cap="none" spc="0" normalizeH="0" baseline="0" noProof="0" smtClean="0">
                <a:ln>
                  <a:noFill/>
                </a:ln>
                <a:solidFill>
                  <a:sysClr val="windowText" lastClr="000000"/>
                </a:solidFill>
                <a:effectLst/>
                <a:uLnTx/>
                <a:uFillTx/>
              </a:rPr>
              <a:pPr marL="0" marR="0" lvl="0" indent="0" defTabSz="927100" eaLnBrk="1" fontAlgn="auto" latinLnBrk="0" hangingPunct="1">
                <a:lnSpc>
                  <a:spcPct val="100000"/>
                </a:lnSpc>
                <a:spcBef>
                  <a:spcPts val="0"/>
                </a:spcBef>
                <a:spcAft>
                  <a:spcPts val="0"/>
                </a:spcAft>
                <a:buClrTx/>
                <a:buSzTx/>
                <a:buFontTx/>
                <a:buNone/>
                <a:tabLst/>
                <a:defRPr/>
              </a:pPr>
              <a:t>2</a:t>
            </a:fld>
            <a:endParaRPr kumimoji="0" lang="en-US" sz="1800" b="0" i="0" u="none" strike="noStrike" kern="0" cap="none" spc="0" normalizeH="0" baseline="0" noProof="0">
              <a:ln>
                <a:noFill/>
              </a:ln>
              <a:solidFill>
                <a:sysClr val="windowText" lastClr="000000"/>
              </a:solidFill>
              <a:effectLst/>
              <a:uLnTx/>
              <a:uFillTx/>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xfrm>
            <a:off x="935038" y="4416425"/>
            <a:ext cx="5140325" cy="4879975"/>
          </a:xfrm>
          <a:noFill/>
        </p:spPr>
        <p:txBody>
          <a:bodyPr/>
          <a:lstStyle/>
          <a:p>
            <a:pPr>
              <a:buFontTx/>
              <a:buChar char="•"/>
            </a:pPr>
            <a:r>
              <a:rPr lang="en-US"/>
              <a:t>The SNS is a cache of medical supplies and medications that can be quickly deployed in an emergency</a:t>
            </a:r>
          </a:p>
          <a:p>
            <a:endParaRPr lang="en-US"/>
          </a:p>
          <a:p>
            <a:pPr>
              <a:buFontTx/>
              <a:buChar char="•"/>
            </a:pPr>
            <a:r>
              <a:rPr lang="en-US"/>
              <a:t>Once the Governor requests the SNS, the first supplies can be pushed out anywhere in the country within 12 hours; these are general supplies</a:t>
            </a:r>
          </a:p>
          <a:p>
            <a:pPr>
              <a:buFontTx/>
              <a:buChar char="•"/>
            </a:pPr>
            <a:r>
              <a:rPr lang="en-US"/>
              <a:t>After the specific needs are identified, the Managed Inventory will be sent</a:t>
            </a:r>
          </a:p>
          <a:p>
            <a:pPr lvl="1">
              <a:buFontTx/>
              <a:buChar char="•"/>
            </a:pPr>
            <a:r>
              <a:rPr lang="en-US"/>
              <a:t> The MI contains stockpiles of supplies for specific events</a:t>
            </a:r>
          </a:p>
          <a:p>
            <a:pPr lvl="2">
              <a:buFontTx/>
              <a:buChar char="•"/>
            </a:pPr>
            <a:r>
              <a:rPr lang="en-US"/>
              <a:t>If there is a need for supplies that are not already stockpiled, CDC has the purchasing channels to obtain them</a:t>
            </a:r>
          </a:p>
          <a:p>
            <a:endParaRPr lang="en-US"/>
          </a:p>
          <a:p>
            <a:pPr>
              <a:buFontTx/>
              <a:buChar char="•"/>
            </a:pPr>
            <a:r>
              <a:rPr lang="en-US"/>
              <a:t>During the 1</a:t>
            </a:r>
            <a:r>
              <a:rPr lang="en-US" baseline="30000"/>
              <a:t>st</a:t>
            </a:r>
            <a:r>
              <a:rPr lang="en-US"/>
              <a:t> wave of illness, Public Health will use the Strategic National Stockpile to distribute supplies to combat pandemic influenza</a:t>
            </a:r>
          </a:p>
          <a:p>
            <a:pPr lvl="1">
              <a:buFontTx/>
              <a:buChar char="•"/>
            </a:pPr>
            <a:r>
              <a:rPr lang="en-US"/>
              <a:t>Ventilators, masks, gloves, medications, extra hospital beds</a:t>
            </a:r>
          </a:p>
          <a:p>
            <a:pPr>
              <a:buFontTx/>
              <a:buChar char="•"/>
            </a:pPr>
            <a:r>
              <a:rPr lang="en-US"/>
              <a:t>Between the 1</a:t>
            </a:r>
            <a:r>
              <a:rPr lang="en-US" baseline="30000"/>
              <a:t>st</a:t>
            </a:r>
            <a:r>
              <a:rPr lang="en-US"/>
              <a:t> and 2</a:t>
            </a:r>
            <a:r>
              <a:rPr lang="en-US" baseline="30000"/>
              <a:t>nd</a:t>
            </a:r>
            <a:r>
              <a:rPr lang="en-US"/>
              <a:t> waves, it is possible that a vaccine will become available; this will also be sent via the SNS</a:t>
            </a:r>
          </a:p>
        </p:txBody>
      </p:sp>
    </p:spTree>
    <p:extLst>
      <p:ext uri="{BB962C8B-B14F-4D97-AF65-F5344CB8AC3E}">
        <p14:creationId xmlns:p14="http://schemas.microsoft.com/office/powerpoint/2010/main" val="3109944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276952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599126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215313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53186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miter lim="800000"/>
            <a:headEnd/>
            <a:tailEnd/>
          </a:ln>
        </p:spPr>
        <p:txBody>
          <a:bodyPr/>
          <a:lstStyle/>
          <a:p>
            <a:pPr marL="0" marR="0" lvl="0" indent="0" defTabSz="927100" eaLnBrk="1" fontAlgn="auto" latinLnBrk="0" hangingPunct="1">
              <a:lnSpc>
                <a:spcPct val="100000"/>
              </a:lnSpc>
              <a:spcBef>
                <a:spcPts val="0"/>
              </a:spcBef>
              <a:spcAft>
                <a:spcPts val="0"/>
              </a:spcAft>
              <a:buClrTx/>
              <a:buSzTx/>
              <a:buFontTx/>
              <a:buNone/>
              <a:tabLst/>
              <a:defRPr/>
            </a:pPr>
            <a:fld id="{FEDC6B93-DDD2-49C7-BECE-28E37532ECD7}" type="slidenum">
              <a:rPr kumimoji="0" lang="en-US" sz="1800" b="0" i="0" u="none" strike="noStrike" kern="0" cap="none" spc="0" normalizeH="0" baseline="0" noProof="0" smtClean="0">
                <a:ln>
                  <a:noFill/>
                </a:ln>
                <a:solidFill>
                  <a:sysClr val="windowText" lastClr="000000"/>
                </a:solidFill>
                <a:effectLst/>
                <a:uLnTx/>
                <a:uFillTx/>
              </a:rPr>
              <a:pPr marL="0" marR="0" lvl="0" indent="0" defTabSz="927100" eaLnBrk="1" fontAlgn="auto" latinLnBrk="0" hangingPunct="1">
                <a:lnSpc>
                  <a:spcPct val="100000"/>
                </a:lnSpc>
                <a:spcBef>
                  <a:spcPts val="0"/>
                </a:spcBef>
                <a:spcAft>
                  <a:spcPts val="0"/>
                </a:spcAft>
                <a:buClrTx/>
                <a:buSzTx/>
                <a:buFontTx/>
                <a:buNone/>
                <a:tabLst/>
                <a:defRPr/>
              </a:pPr>
              <a:t>3</a:t>
            </a:fld>
            <a:endParaRPr kumimoji="0" lang="en-US" sz="1800" b="0" i="0" u="none" strike="noStrike" kern="0" cap="none" spc="0" normalizeH="0" baseline="0" noProof="0">
              <a:ln>
                <a:noFill/>
              </a:ln>
              <a:solidFill>
                <a:sysClr val="windowText" lastClr="000000"/>
              </a:solidFill>
              <a:effectLst/>
              <a:uLnTx/>
              <a:uFillTx/>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xfrm>
            <a:off x="935038" y="4416425"/>
            <a:ext cx="5140325" cy="4879975"/>
          </a:xfrm>
          <a:noFill/>
        </p:spPr>
        <p:txBody>
          <a:bodyPr/>
          <a:lstStyle/>
          <a:p>
            <a:pPr>
              <a:buFontTx/>
              <a:buChar char="•"/>
            </a:pPr>
            <a:r>
              <a:rPr lang="en-US"/>
              <a:t>The SNS is a cache of medical supplies and medications that can be quickly deployed in an emergency</a:t>
            </a:r>
          </a:p>
          <a:p>
            <a:endParaRPr lang="en-US"/>
          </a:p>
          <a:p>
            <a:pPr>
              <a:buFontTx/>
              <a:buChar char="•"/>
            </a:pPr>
            <a:r>
              <a:rPr lang="en-US"/>
              <a:t>Once the Governor requests the SNS, the first supplies can be pushed out anywhere in the country within 12 hours; these are general supplies</a:t>
            </a:r>
          </a:p>
          <a:p>
            <a:pPr>
              <a:buFontTx/>
              <a:buChar char="•"/>
            </a:pPr>
            <a:r>
              <a:rPr lang="en-US"/>
              <a:t>After the specific needs are identified, the Managed Inventory will be sent</a:t>
            </a:r>
          </a:p>
          <a:p>
            <a:pPr lvl="1">
              <a:buFontTx/>
              <a:buChar char="•"/>
            </a:pPr>
            <a:r>
              <a:rPr lang="en-US"/>
              <a:t> The MI contains stockpiles of supplies for specific events</a:t>
            </a:r>
          </a:p>
          <a:p>
            <a:pPr lvl="2">
              <a:buFontTx/>
              <a:buChar char="•"/>
            </a:pPr>
            <a:r>
              <a:rPr lang="en-US"/>
              <a:t>If there is a need for supplies that are not already stockpiled, CDC has the purchasing channels to obtain them</a:t>
            </a:r>
          </a:p>
          <a:p>
            <a:endParaRPr lang="en-US"/>
          </a:p>
          <a:p>
            <a:pPr>
              <a:buFontTx/>
              <a:buChar char="•"/>
            </a:pPr>
            <a:r>
              <a:rPr lang="en-US"/>
              <a:t>During the 1</a:t>
            </a:r>
            <a:r>
              <a:rPr lang="en-US" baseline="30000"/>
              <a:t>st</a:t>
            </a:r>
            <a:r>
              <a:rPr lang="en-US"/>
              <a:t> wave of illness, Public Health will use the Strategic National Stockpile to distribute supplies to combat pandemic influenza</a:t>
            </a:r>
          </a:p>
          <a:p>
            <a:pPr lvl="1">
              <a:buFontTx/>
              <a:buChar char="•"/>
            </a:pPr>
            <a:r>
              <a:rPr lang="en-US"/>
              <a:t>Ventilators, masks, gloves, medications, extra hospital beds</a:t>
            </a:r>
          </a:p>
          <a:p>
            <a:pPr>
              <a:buFontTx/>
              <a:buChar char="•"/>
            </a:pPr>
            <a:r>
              <a:rPr lang="en-US"/>
              <a:t>Between the 1</a:t>
            </a:r>
            <a:r>
              <a:rPr lang="en-US" baseline="30000"/>
              <a:t>st</a:t>
            </a:r>
            <a:r>
              <a:rPr lang="en-US"/>
              <a:t> and 2</a:t>
            </a:r>
            <a:r>
              <a:rPr lang="en-US" baseline="30000"/>
              <a:t>nd</a:t>
            </a:r>
            <a:r>
              <a:rPr lang="en-US"/>
              <a:t> waves, it is possible that a vaccine will become available; this will also be sent via the SNS</a:t>
            </a:r>
          </a:p>
        </p:txBody>
      </p:sp>
    </p:spTree>
    <p:extLst>
      <p:ext uri="{BB962C8B-B14F-4D97-AF65-F5344CB8AC3E}">
        <p14:creationId xmlns:p14="http://schemas.microsoft.com/office/powerpoint/2010/main" val="986772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xfrm>
            <a:off x="1209675" y="693738"/>
            <a:ext cx="4649788" cy="3486150"/>
          </a:xfrm>
          <a:ln/>
        </p:spPr>
      </p:sp>
      <p:sp>
        <p:nvSpPr>
          <p:cNvPr id="37893" name="Rectangle 3"/>
          <p:cNvSpPr>
            <a:spLocks noGrp="1" noChangeArrowheads="1"/>
          </p:cNvSpPr>
          <p:nvPr>
            <p:ph type="body" idx="1"/>
          </p:nvPr>
        </p:nvSpPr>
        <p:spPr>
          <a:xfrm>
            <a:off x="936625" y="4346575"/>
            <a:ext cx="5137150" cy="4649788"/>
          </a:xfrm>
          <a:ln/>
        </p:spPr>
        <p:txBody>
          <a:bodyPr lIns="93325" tIns="46669" rIns="93325" bIns="46669"/>
          <a:lstStyle/>
          <a:p>
            <a:pPr>
              <a:defRPr/>
            </a:pPr>
            <a:r>
              <a:rPr lang="en-US" sz="1100" dirty="0">
                <a:latin typeface="Arial" pitchFamily="34" charset="0"/>
                <a:cs typeface="Arial" pitchFamily="34" charset="0"/>
              </a:rPr>
              <a:t>Say: </a:t>
            </a:r>
          </a:p>
          <a:p>
            <a:pPr marL="109538" indent="-109538">
              <a:buFont typeface="Arial" pitchFamily="34" charset="0"/>
              <a:buChar char="•"/>
              <a:defRPr/>
            </a:pPr>
            <a:r>
              <a:rPr lang="en-US" sz="1100" dirty="0">
                <a:latin typeface="Arial" pitchFamily="34" charset="0"/>
                <a:cs typeface="Arial" pitchFamily="34" charset="0"/>
              </a:rPr>
              <a:t>Shown here is a representation of some aspects of our formulary.  </a:t>
            </a:r>
          </a:p>
          <a:p>
            <a:pPr marL="109538" indent="-109538">
              <a:buFont typeface="Arial" pitchFamily="34" charset="0"/>
              <a:buChar char="•"/>
              <a:defRPr/>
            </a:pPr>
            <a:endParaRPr lang="en-US" sz="1100" dirty="0">
              <a:latin typeface="Arial" pitchFamily="34" charset="0"/>
              <a:cs typeface="Arial" pitchFamily="34" charset="0"/>
            </a:endParaRPr>
          </a:p>
          <a:p>
            <a:pPr marL="109538" indent="-109538">
              <a:buFont typeface="Arial" pitchFamily="34" charset="0"/>
              <a:buChar char="•"/>
              <a:defRPr/>
            </a:pPr>
            <a:r>
              <a:rPr lang="en-US" sz="1100" dirty="0">
                <a:latin typeface="Arial" pitchFamily="34" charset="0"/>
                <a:cs typeface="Arial" pitchFamily="34" charset="0"/>
              </a:rPr>
              <a:t>Note that we maintain both oral and intravenous antibiotics and that our airway maintenance supplies are appropriate for both adult and pediatric needs. </a:t>
            </a:r>
          </a:p>
          <a:p>
            <a:pPr marL="341313" indent="-219075">
              <a:buFont typeface="Wingdings" pitchFamily="2" charset="2"/>
              <a:buChar char="ü"/>
              <a:defRPr/>
            </a:pPr>
            <a:r>
              <a:rPr lang="en-US" sz="1100" dirty="0">
                <a:latin typeface="Arial" pitchFamily="34" charset="0"/>
                <a:cs typeface="Arial" pitchFamily="34" charset="0"/>
              </a:rPr>
              <a:t>Antibiotic Background Information </a:t>
            </a:r>
            <a:r>
              <a:rPr lang="en-US" sz="1100" u="sng" dirty="0">
                <a:latin typeface="Arial" pitchFamily="34" charset="0"/>
                <a:cs typeface="Arial" pitchFamily="34" charset="0"/>
              </a:rPr>
              <a:t>(Don’t volunteer this; to be used to help answer questions only)</a:t>
            </a:r>
          </a:p>
          <a:p>
            <a:pPr marL="341313" indent="-219075">
              <a:buFont typeface="Wingdings" pitchFamily="2" charset="2"/>
              <a:buChar char="ü"/>
              <a:defRPr/>
            </a:pPr>
            <a:r>
              <a:rPr lang="en-US" sz="1100" dirty="0">
                <a:latin typeface="Arial" pitchFamily="34" charset="0"/>
                <a:cs typeface="Arial" pitchFamily="34" charset="0"/>
              </a:rPr>
              <a:t>Doxycycline (IV and Oral) - Approved by the FDA for the treatment and prophylaxis of anthrax, plague, and tularemia.</a:t>
            </a:r>
          </a:p>
          <a:p>
            <a:pPr marL="341313" indent="-219075">
              <a:buFont typeface="Wingdings" pitchFamily="2" charset="2"/>
              <a:buChar char="ü"/>
              <a:defRPr/>
            </a:pPr>
            <a:r>
              <a:rPr lang="en-US" sz="1100" dirty="0">
                <a:latin typeface="Arial" pitchFamily="34" charset="0"/>
                <a:cs typeface="Arial" pitchFamily="34" charset="0"/>
              </a:rPr>
              <a:t>Ciprofloxacin (IV and Oral) - Approved by the FDA for the treatment and prophylaxis of anthrax. Not FDA-approved; treatment or prophylaxis of tularemia or post-exposure prophylaxis of plague would need to be under an IND protocol</a:t>
            </a:r>
          </a:p>
          <a:p>
            <a:pPr marL="341313" indent="-219075">
              <a:buFont typeface="Wingdings" pitchFamily="2" charset="2"/>
              <a:buChar char="ü"/>
              <a:defRPr/>
            </a:pPr>
            <a:r>
              <a:rPr lang="en-US" sz="1100" dirty="0" err="1">
                <a:latin typeface="Arial" pitchFamily="34" charset="0"/>
                <a:cs typeface="Arial" pitchFamily="34" charset="0"/>
              </a:rPr>
              <a:t>Gentamicin</a:t>
            </a:r>
            <a:r>
              <a:rPr lang="en-US" sz="1100" dirty="0">
                <a:latin typeface="Arial" pitchFamily="34" charset="0"/>
                <a:cs typeface="Arial" pitchFamily="34" charset="0"/>
              </a:rPr>
              <a:t> (IV Only), NOT FDA approved for treatment of plague or tularemia and should be used under an IND protocol.</a:t>
            </a:r>
          </a:p>
          <a:p>
            <a:pPr marL="341313" indent="-219075">
              <a:buFont typeface="Wingdings" pitchFamily="2" charset="2"/>
              <a:buChar char="ü"/>
              <a:defRPr/>
            </a:pPr>
            <a:r>
              <a:rPr lang="en-US" sz="1100" dirty="0">
                <a:latin typeface="Arial" pitchFamily="34" charset="0"/>
                <a:cs typeface="Arial" pitchFamily="34" charset="0"/>
              </a:rPr>
              <a:t>Amoxicillin (Oral Only) - Not FDA approved for the prophylaxis of anthrax.  It must be used under an IND protocol, but CDC does not yet have one in place.   </a:t>
            </a:r>
          </a:p>
          <a:p>
            <a:pPr>
              <a:defRPr/>
            </a:pPr>
            <a:endParaRPr lang="en-US" sz="1100" dirty="0">
              <a:latin typeface="Arial" pitchFamily="34" charset="0"/>
              <a:cs typeface="Arial" pitchFamily="34" charset="0"/>
            </a:endParaRPr>
          </a:p>
          <a:p>
            <a:pPr>
              <a:defRPr/>
            </a:pPr>
            <a:endParaRPr lang="en-US" sz="1100" dirty="0">
              <a:latin typeface="Arial" pitchFamily="34" charset="0"/>
              <a:cs typeface="Arial" pitchFamily="34" charset="0"/>
            </a:endParaRPr>
          </a:p>
        </p:txBody>
      </p:sp>
      <p:sp>
        <p:nvSpPr>
          <p:cNvPr id="91140" name="Slide Number Placeholder 4"/>
          <p:cNvSpPr>
            <a:spLocks noGrp="1"/>
          </p:cNvSpPr>
          <p:nvPr/>
        </p:nvSpPr>
        <p:spPr bwMode="auto">
          <a:xfrm>
            <a:off x="3548063" y="8715375"/>
            <a:ext cx="3038475" cy="465138"/>
          </a:xfrm>
          <a:prstGeom prst="rect">
            <a:avLst/>
          </a:prstGeom>
          <a:noFill/>
          <a:ln w="9525">
            <a:noFill/>
            <a:miter lim="800000"/>
            <a:headEnd/>
            <a:tailEnd/>
          </a:ln>
        </p:spPr>
        <p:txBody>
          <a:bodyPr anchor="b"/>
          <a:lstStyle/>
          <a:p>
            <a:pPr marL="0" marR="0" lvl="0" indent="0" algn="r" defTabSz="914400" eaLnBrk="1" fontAlgn="auto" latinLnBrk="0" hangingPunct="1">
              <a:lnSpc>
                <a:spcPct val="100000"/>
              </a:lnSpc>
              <a:spcBef>
                <a:spcPts val="0"/>
              </a:spcBef>
              <a:spcAft>
                <a:spcPts val="0"/>
              </a:spcAft>
              <a:buClrTx/>
              <a:buSzTx/>
              <a:buFontTx/>
              <a:buNone/>
              <a:tabLst/>
              <a:defRPr/>
            </a:pPr>
            <a:fld id="{65D693A2-2664-4F72-9395-68B98D77E002}" type="slidenum">
              <a:rPr kumimoji="0" lang="en-US" sz="1200" b="0" i="0" u="none" strike="noStrike" kern="0" cap="none" spc="0" normalizeH="0" baseline="0" noProof="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5</a:t>
            </a:fld>
            <a:endParaRPr kumimoji="0" lang="en-US" sz="1200" b="0" i="0" u="none" strike="noStrike" kern="0" cap="none" spc="0" normalizeH="0" baseline="0" noProof="0">
              <a:ln>
                <a:noFill/>
              </a:ln>
              <a:solidFill>
                <a:sysClr val="windowText" lastClr="000000"/>
              </a:solidFill>
              <a:effectLst/>
              <a:uLnTx/>
              <a:uFillTx/>
            </a:endParaRPr>
          </a:p>
        </p:txBody>
      </p:sp>
      <p:sp>
        <p:nvSpPr>
          <p:cNvPr id="91141" name="TextBox 5"/>
          <p:cNvSpPr txBox="1">
            <a:spLocks noChangeArrowheads="1"/>
          </p:cNvSpPr>
          <p:nvPr/>
        </p:nvSpPr>
        <p:spPr bwMode="auto">
          <a:xfrm>
            <a:off x="423863" y="115888"/>
            <a:ext cx="5486400" cy="369887"/>
          </a:xfrm>
          <a:prstGeom prst="rect">
            <a:avLst/>
          </a:prstGeom>
          <a:noFill/>
          <a:ln w="9525">
            <a:noFill/>
            <a:miter lim="800000"/>
            <a:headEnd/>
            <a:tailEnd/>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DSNS Overview</a:t>
            </a:r>
          </a:p>
        </p:txBody>
      </p:sp>
    </p:spTree>
    <p:extLst>
      <p:ext uri="{BB962C8B-B14F-4D97-AF65-F5344CB8AC3E}">
        <p14:creationId xmlns:p14="http://schemas.microsoft.com/office/powerpoint/2010/main" val="3410836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miter lim="800000"/>
            <a:headEnd/>
            <a:tailEnd/>
          </a:ln>
        </p:spPr>
        <p:txBody>
          <a:bodyPr/>
          <a:lstStyle/>
          <a:p>
            <a:pPr marL="0" marR="0" lvl="0" indent="0" defTabSz="927100" eaLnBrk="1" fontAlgn="auto" latinLnBrk="0" hangingPunct="1">
              <a:lnSpc>
                <a:spcPct val="100000"/>
              </a:lnSpc>
              <a:spcBef>
                <a:spcPts val="0"/>
              </a:spcBef>
              <a:spcAft>
                <a:spcPts val="0"/>
              </a:spcAft>
              <a:buClrTx/>
              <a:buSzTx/>
              <a:buFontTx/>
              <a:buNone/>
              <a:tabLst/>
              <a:defRPr/>
            </a:pPr>
            <a:fld id="{7CFFFCFF-B1E6-41A7-88CA-0253D52DC4F3}" type="slidenum">
              <a:rPr kumimoji="0" lang="en-US" sz="1800" b="0" i="0" u="none" strike="noStrike" kern="0" cap="none" spc="0" normalizeH="0" baseline="0" noProof="0" smtClean="0">
                <a:ln>
                  <a:noFill/>
                </a:ln>
                <a:solidFill>
                  <a:sysClr val="windowText" lastClr="000000"/>
                </a:solidFill>
                <a:effectLst/>
                <a:uLnTx/>
                <a:uFillTx/>
              </a:rPr>
              <a:pPr marL="0" marR="0" lvl="0" indent="0" defTabSz="927100" eaLnBrk="1" fontAlgn="auto" latinLnBrk="0" hangingPunct="1">
                <a:lnSpc>
                  <a:spcPct val="100000"/>
                </a:lnSpc>
                <a:spcBef>
                  <a:spcPts val="0"/>
                </a:spcBef>
                <a:spcAft>
                  <a:spcPts val="0"/>
                </a:spcAft>
                <a:buClrTx/>
                <a:buSzTx/>
                <a:buFontTx/>
                <a:buNone/>
                <a:tabLst/>
                <a:defRPr/>
              </a:pPr>
              <a:t>10</a:t>
            </a:fld>
            <a:endParaRPr kumimoji="0" lang="en-US" sz="1800" b="0" i="0" u="none" strike="noStrike" kern="0" cap="none" spc="0" normalizeH="0" baseline="0" noProof="0">
              <a:ln>
                <a:noFill/>
              </a:ln>
              <a:solidFill>
                <a:sysClr val="windowText" lastClr="000000"/>
              </a:solidFill>
              <a:effectLst/>
              <a:uLnTx/>
              <a:uFillTx/>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p:spPr>
        <p:txBody>
          <a:bodyPr/>
          <a:lstStyle/>
          <a:p>
            <a:r>
              <a:rPr lang="en-US" sz="900">
                <a:latin typeface="Arial" charset="0"/>
                <a:cs typeface="Arial" charset="0"/>
              </a:rPr>
              <a:t> 1.</a:t>
            </a:r>
            <a:r>
              <a:rPr lang="en-US" sz="900">
                <a:cs typeface="Times New Roman" pitchFamily="18" charset="0"/>
              </a:rPr>
              <a:t> </a:t>
            </a:r>
            <a:r>
              <a:rPr lang="en-US" sz="900">
                <a:latin typeface="Arial" charset="0"/>
                <a:cs typeface="Arial" charset="0"/>
              </a:rPr>
              <a:t>Once a health threat becomes too great for the local jurisdiction to respond effectively, local public health and/or the local office of emergency management will notify the Emergency Support Function (ESF) #8 representative at the Multiagency Coordination Center (MACC) to inquire about the availability of state medical resources. If the MACC is not yet activated, local emergency management will contact the Colorado Division of Emergency Management to recommend that the MACC is activated. Local public health will notify the Colorado Department of Public Health and Environment of the health threat and need for resources.</a:t>
            </a:r>
            <a:endParaRPr lang="en-US" sz="900">
              <a:latin typeface="Arial" charset="0"/>
              <a:cs typeface="Times New Roman" pitchFamily="18" charset="0"/>
            </a:endParaRPr>
          </a:p>
          <a:p>
            <a:r>
              <a:rPr lang="en-US" sz="900">
                <a:solidFill>
                  <a:srgbClr val="992B01"/>
                </a:solidFill>
                <a:latin typeface="Arial" charset="0"/>
                <a:cs typeface="Arial" charset="0"/>
              </a:rPr>
              <a:t>  </a:t>
            </a:r>
            <a:endParaRPr lang="en-US" sz="900">
              <a:latin typeface="Arial" charset="0"/>
              <a:cs typeface="Times New Roman" pitchFamily="18" charset="0"/>
            </a:endParaRPr>
          </a:p>
          <a:p>
            <a:r>
              <a:rPr lang="en-US" sz="900" b="1">
                <a:latin typeface="Arial" charset="0"/>
                <a:cs typeface="Arial" charset="0"/>
              </a:rPr>
              <a:t>Note:</a:t>
            </a:r>
            <a:r>
              <a:rPr lang="en-US" sz="900">
                <a:latin typeface="Arial" charset="0"/>
                <a:cs typeface="Arial" charset="0"/>
              </a:rPr>
              <a:t> Emergency Support Function (ESF) #8 Health and Medical Services —provides coordinated Federal assistance to supplement State and local resources in response to public health and medical care needs following a major disaster or emergency, or during a developing potential medical situation.  Colorado state and local public health is the primary agency responsible for ensuring that ESF #8 functions are conducted prior to, during and after an emergency.</a:t>
            </a:r>
            <a:endParaRPr lang="en-US" sz="900">
              <a:latin typeface="Arial" charset="0"/>
              <a:cs typeface="Times New Roman" pitchFamily="18" charset="0"/>
            </a:endParaRPr>
          </a:p>
          <a:p>
            <a:r>
              <a:rPr lang="en-US" sz="900">
                <a:solidFill>
                  <a:srgbClr val="992B01"/>
                </a:solidFill>
                <a:latin typeface="Arial" charset="0"/>
                <a:cs typeface="Arial" charset="0"/>
              </a:rPr>
              <a:t> </a:t>
            </a:r>
            <a:br>
              <a:rPr lang="en-US" sz="900">
                <a:latin typeface="Arial" charset="0"/>
              </a:rPr>
            </a:br>
            <a:r>
              <a:rPr lang="en-US" sz="900">
                <a:latin typeface="Arial" charset="0"/>
                <a:cs typeface="Arial" charset="0"/>
              </a:rPr>
              <a:t>2.</a:t>
            </a:r>
            <a:r>
              <a:rPr lang="en-US" sz="900">
                <a:cs typeface="Times New Roman" pitchFamily="18" charset="0"/>
              </a:rPr>
              <a:t> </a:t>
            </a:r>
            <a:r>
              <a:rPr lang="en-US" sz="900">
                <a:latin typeface="Arial" charset="0"/>
                <a:cs typeface="Arial" charset="0"/>
              </a:rPr>
              <a:t>The Colorado Department of Public Health and Environment (CDPHE) will activate the COpharm program. If COpharm data shows that Colorado does not have the resources needed to respond to the health threat, the Governor will be alerted and the Governor’s Expert Emergency Epidemic Response Committee known as the GEEERC would be activated.  CDPHE will provide the GEEERC with information about the event and recommend to the Governor that the SNS be requested.</a:t>
            </a:r>
            <a:endParaRPr lang="en-US" sz="900">
              <a:latin typeface="Arial" charset="0"/>
              <a:cs typeface="Times New Roman" pitchFamily="18" charset="0"/>
            </a:endParaRPr>
          </a:p>
          <a:p>
            <a:r>
              <a:rPr lang="en-US" sz="900">
                <a:latin typeface="Arial" charset="0"/>
                <a:cs typeface="Arial" charset="0"/>
              </a:rPr>
              <a:t> </a:t>
            </a:r>
            <a:endParaRPr lang="en-US" sz="900">
              <a:latin typeface="Arial" charset="0"/>
              <a:cs typeface="Times New Roman" pitchFamily="18" charset="0"/>
            </a:endParaRPr>
          </a:p>
          <a:p>
            <a:r>
              <a:rPr lang="en-US" sz="900">
                <a:latin typeface="Arial" charset="0"/>
                <a:cs typeface="Arial" charset="0"/>
              </a:rPr>
              <a:t>3.</a:t>
            </a:r>
            <a:r>
              <a:rPr lang="en-US" sz="900">
                <a:cs typeface="Times New Roman" pitchFamily="18" charset="0"/>
              </a:rPr>
              <a:t> </a:t>
            </a:r>
            <a:r>
              <a:rPr lang="en-US" sz="900">
                <a:latin typeface="Arial" charset="0"/>
                <a:cs typeface="Arial" charset="0"/>
              </a:rPr>
              <a:t>Once the decision to request the SNS is made, the Governor (or his designee) will contact the Centers for Disease Control and Prevention (CDC) to begin the request process which requires that the Governor (or designee) request federal assistance in writing by faxing the official request to the CDC.</a:t>
            </a:r>
            <a:endParaRPr lang="en-US" sz="900">
              <a:latin typeface="Arial" charset="0"/>
              <a:cs typeface="Times New Roman" pitchFamily="18" charset="0"/>
            </a:endParaRPr>
          </a:p>
          <a:p>
            <a:r>
              <a:rPr lang="en-US" sz="1000">
                <a:latin typeface="Arial" charset="0"/>
                <a:cs typeface="Arial" charset="0"/>
              </a:rPr>
              <a:t> </a:t>
            </a:r>
            <a:endParaRPr lang="en-US" sz="1000">
              <a:latin typeface="Arial" charset="0"/>
              <a:cs typeface="Times New Roman" pitchFamily="18" charset="0"/>
            </a:endParaRPr>
          </a:p>
        </p:txBody>
      </p:sp>
    </p:spTree>
    <p:extLst>
      <p:ext uri="{BB962C8B-B14F-4D97-AF65-F5344CB8AC3E}">
        <p14:creationId xmlns:p14="http://schemas.microsoft.com/office/powerpoint/2010/main" val="3044559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xfrm>
            <a:off x="1519238" y="617538"/>
            <a:ext cx="3767137" cy="2824162"/>
          </a:xfrm>
          <a:ln/>
        </p:spPr>
      </p:sp>
      <p:sp>
        <p:nvSpPr>
          <p:cNvPr id="38917" name="Rectangle 3"/>
          <p:cNvSpPr>
            <a:spLocks noGrp="1" noChangeArrowheads="1"/>
          </p:cNvSpPr>
          <p:nvPr>
            <p:ph type="body" idx="1"/>
          </p:nvPr>
        </p:nvSpPr>
        <p:spPr>
          <a:xfrm>
            <a:off x="919163" y="3698875"/>
            <a:ext cx="5122862" cy="5267325"/>
          </a:xfrm>
          <a:ln>
            <a:solidFill>
              <a:schemeClr val="tx1"/>
            </a:solidFill>
          </a:ln>
        </p:spPr>
        <p:txBody>
          <a:bodyPr/>
          <a:lstStyle/>
          <a:p>
            <a:pPr>
              <a:defRPr/>
            </a:pPr>
            <a:r>
              <a:rPr lang="en-US" sz="1100" dirty="0">
                <a:latin typeface="Arial" pitchFamily="34" charset="0"/>
                <a:cs typeface="Arial" pitchFamily="34" charset="0"/>
              </a:rPr>
              <a:t>Know:  There doesn’t have to be a disaster or emergency declaration to request SNS assets.  Normally, the discover that something is wrong will happen so quickly that there will not be time for typical emergency response measures.</a:t>
            </a:r>
          </a:p>
          <a:p>
            <a:pPr>
              <a:defRPr/>
            </a:pPr>
            <a:endParaRPr lang="en-US" sz="1100" dirty="0">
              <a:latin typeface="Arial" pitchFamily="34" charset="0"/>
              <a:cs typeface="Arial" pitchFamily="34" charset="0"/>
            </a:endParaRPr>
          </a:p>
          <a:p>
            <a:pPr>
              <a:defRPr/>
            </a:pPr>
            <a:r>
              <a:rPr lang="en-US" sz="1100" dirty="0">
                <a:latin typeface="Arial" pitchFamily="34" charset="0"/>
                <a:cs typeface="Arial" pitchFamily="34" charset="0"/>
              </a:rPr>
              <a:t>Say:</a:t>
            </a:r>
          </a:p>
          <a:p>
            <a:pPr marL="109538" indent="-109538">
              <a:spcBef>
                <a:spcPts val="600"/>
              </a:spcBef>
              <a:spcAft>
                <a:spcPts val="600"/>
              </a:spcAft>
              <a:buFont typeface="Arial" pitchFamily="34" charset="0"/>
              <a:buChar char="•"/>
              <a:defRPr/>
            </a:pPr>
            <a:r>
              <a:rPr lang="en-US" sz="1100" dirty="0">
                <a:latin typeface="Arial" pitchFamily="34" charset="0"/>
                <a:cs typeface="Arial" pitchFamily="34" charset="0"/>
              </a:rPr>
              <a:t>This chart shows how DSNS assets are deployed to the affected area.  </a:t>
            </a:r>
          </a:p>
          <a:p>
            <a:pPr marL="109538" indent="-109538">
              <a:spcBef>
                <a:spcPts val="600"/>
              </a:spcBef>
              <a:spcAft>
                <a:spcPts val="600"/>
              </a:spcAft>
              <a:buFont typeface="Arial" pitchFamily="34" charset="0"/>
              <a:buChar char="•"/>
              <a:defRPr/>
            </a:pPr>
            <a:r>
              <a:rPr lang="en-US" sz="1100" dirty="0">
                <a:latin typeface="Arial" pitchFamily="34" charset="0"/>
                <a:cs typeface="Arial" pitchFamily="34" charset="0"/>
              </a:rPr>
              <a:t>Simply put, first the need is determined at the local level, then the state requests federal assistance and a decision is made at the federal level to deploy the assets.  On-going discussions among all organizations and levels ensure critical communication takes place.  </a:t>
            </a:r>
          </a:p>
          <a:p>
            <a:pPr marL="109538" indent="-109538">
              <a:spcBef>
                <a:spcPts val="600"/>
              </a:spcBef>
              <a:spcAft>
                <a:spcPts val="600"/>
              </a:spcAft>
              <a:buFont typeface="Arial" pitchFamily="34" charset="0"/>
              <a:buChar char="•"/>
              <a:defRPr/>
            </a:pPr>
            <a:r>
              <a:rPr lang="en-US" sz="1100" dirty="0">
                <a:latin typeface="Arial" pitchFamily="34" charset="0"/>
                <a:cs typeface="Arial" pitchFamily="34" charset="0"/>
              </a:rPr>
              <a:t>Operationally, the governor or his or her designated representative, are the only state officials who can formally request SNS support.  </a:t>
            </a:r>
          </a:p>
          <a:p>
            <a:pPr marL="109538" indent="-109538">
              <a:spcBef>
                <a:spcPts val="600"/>
              </a:spcBef>
              <a:spcAft>
                <a:spcPts val="600"/>
              </a:spcAft>
              <a:buFont typeface="Arial" pitchFamily="34" charset="0"/>
              <a:buChar char="•"/>
              <a:defRPr/>
            </a:pPr>
            <a:r>
              <a:rPr lang="en-US" sz="1100" dirty="0">
                <a:latin typeface="Arial" pitchFamily="34" charset="0"/>
                <a:cs typeface="Arial" pitchFamily="34" charset="0"/>
              </a:rPr>
              <a:t>Ideally, the state would determine whether the SNS materiel is needed based on the local inventories available.  In a quickly moving situation, or during an event where the state would have no appropriate assets such as during a smallpox outbreak, a deployment decision may be made at the Federal level without a request being made.  In this situation, discussion among key officials at all levels is paramount.</a:t>
            </a:r>
          </a:p>
          <a:p>
            <a:pPr marL="109538" indent="-109538">
              <a:defRPr/>
            </a:pPr>
            <a:r>
              <a:rPr lang="en-US" sz="1100" dirty="0">
                <a:latin typeface="Arial" pitchFamily="34" charset="0"/>
                <a:cs typeface="Arial" pitchFamily="34" charset="0"/>
              </a:rPr>
              <a:t>Do:  </a:t>
            </a:r>
            <a:r>
              <a:rPr lang="en-US" sz="1100" b="1" dirty="0">
                <a:latin typeface="Arial" pitchFamily="34" charset="0"/>
                <a:cs typeface="Arial" pitchFamily="34" charset="0"/>
              </a:rPr>
              <a:t>Emphasize that although this chart is simple, the amount of information going back and forth and the activities to execute this response will be very complex.</a:t>
            </a:r>
          </a:p>
        </p:txBody>
      </p:sp>
      <p:sp>
        <p:nvSpPr>
          <p:cNvPr id="94212" name="Slide Number Placeholder 4"/>
          <p:cNvSpPr>
            <a:spLocks noGrp="1"/>
          </p:cNvSpPr>
          <p:nvPr/>
        </p:nvSpPr>
        <p:spPr bwMode="auto">
          <a:xfrm>
            <a:off x="3548063" y="8715375"/>
            <a:ext cx="3038475" cy="465138"/>
          </a:xfrm>
          <a:prstGeom prst="rect">
            <a:avLst/>
          </a:prstGeom>
          <a:noFill/>
          <a:ln w="9525">
            <a:noFill/>
            <a:miter lim="800000"/>
            <a:headEnd/>
            <a:tailEnd/>
          </a:ln>
        </p:spPr>
        <p:txBody>
          <a:bodyPr anchor="b"/>
          <a:lstStyle/>
          <a:p>
            <a:pPr marL="0" marR="0" lvl="0" indent="0" algn="r" defTabSz="914400" eaLnBrk="1" fontAlgn="auto" latinLnBrk="0" hangingPunct="1">
              <a:lnSpc>
                <a:spcPct val="100000"/>
              </a:lnSpc>
              <a:spcBef>
                <a:spcPts val="0"/>
              </a:spcBef>
              <a:spcAft>
                <a:spcPts val="0"/>
              </a:spcAft>
              <a:buClrTx/>
              <a:buSzTx/>
              <a:buFontTx/>
              <a:buNone/>
              <a:tabLst/>
              <a:defRPr/>
            </a:pPr>
            <a:fld id="{7BDE078C-93EA-40E2-9779-65D3E5DE42F7}" type="slidenum">
              <a:rPr kumimoji="0" lang="en-US" sz="1200" b="0" i="0" u="none" strike="noStrike" kern="0" cap="none" spc="0" normalizeH="0" baseline="0" noProof="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11</a:t>
            </a:fld>
            <a:endParaRPr kumimoji="0" lang="en-US" sz="1200" b="0" i="0" u="none" strike="noStrike" kern="0" cap="none" spc="0" normalizeH="0" baseline="0" noProof="0">
              <a:ln>
                <a:noFill/>
              </a:ln>
              <a:solidFill>
                <a:sysClr val="windowText" lastClr="000000"/>
              </a:solidFill>
              <a:effectLst/>
              <a:uLnTx/>
              <a:uFillTx/>
            </a:endParaRPr>
          </a:p>
        </p:txBody>
      </p:sp>
      <p:sp>
        <p:nvSpPr>
          <p:cNvPr id="94213" name="TextBox 5"/>
          <p:cNvSpPr txBox="1">
            <a:spLocks noChangeArrowheads="1"/>
          </p:cNvSpPr>
          <p:nvPr/>
        </p:nvSpPr>
        <p:spPr bwMode="auto">
          <a:xfrm>
            <a:off x="423863" y="115888"/>
            <a:ext cx="5486400" cy="369887"/>
          </a:xfrm>
          <a:prstGeom prst="rect">
            <a:avLst/>
          </a:prstGeom>
          <a:noFill/>
          <a:ln w="9525">
            <a:noFill/>
            <a:miter lim="800000"/>
            <a:headEnd/>
            <a:tailEnd/>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DSNS Overview</a:t>
            </a:r>
          </a:p>
        </p:txBody>
      </p:sp>
    </p:spTree>
    <p:extLst>
      <p:ext uri="{BB962C8B-B14F-4D97-AF65-F5344CB8AC3E}">
        <p14:creationId xmlns:p14="http://schemas.microsoft.com/office/powerpoint/2010/main" val="30283786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xfrm>
            <a:off x="733425" y="658813"/>
            <a:ext cx="5073650" cy="2854325"/>
          </a:xfrm>
          <a:ln/>
        </p:spPr>
      </p:sp>
      <p:sp>
        <p:nvSpPr>
          <p:cNvPr id="39941" name="Rectangle 3"/>
          <p:cNvSpPr>
            <a:spLocks noGrp="1" noChangeArrowheads="1"/>
          </p:cNvSpPr>
          <p:nvPr>
            <p:ph type="body" idx="1"/>
          </p:nvPr>
        </p:nvSpPr>
        <p:spPr>
          <a:xfrm>
            <a:off x="890588" y="3730625"/>
            <a:ext cx="5122862" cy="5003800"/>
          </a:xfrm>
          <a:ln/>
        </p:spPr>
        <p:txBody>
          <a:bodyPr/>
          <a:lstStyle/>
          <a:p>
            <a:pPr>
              <a:defRPr/>
            </a:pPr>
            <a:r>
              <a:rPr lang="en-US" sz="1100" dirty="0">
                <a:latin typeface="Arial" pitchFamily="34" charset="0"/>
                <a:cs typeface="Arial" pitchFamily="34" charset="0"/>
              </a:rPr>
              <a:t>Know:  The different roles the different levels of government will have to successfully execute</a:t>
            </a:r>
          </a:p>
          <a:p>
            <a:pPr>
              <a:defRPr/>
            </a:pPr>
            <a:endParaRPr lang="en-US" sz="1100" dirty="0">
              <a:latin typeface="Arial" pitchFamily="34" charset="0"/>
              <a:cs typeface="Arial" pitchFamily="34" charset="0"/>
            </a:endParaRPr>
          </a:p>
          <a:p>
            <a:pPr>
              <a:defRPr/>
            </a:pPr>
            <a:r>
              <a:rPr lang="en-US" sz="1100" dirty="0">
                <a:latin typeface="Arial" pitchFamily="34" charset="0"/>
                <a:cs typeface="Arial" pitchFamily="34" charset="0"/>
              </a:rPr>
              <a:t>Say: </a:t>
            </a:r>
          </a:p>
          <a:p>
            <a:pPr marL="109538" indent="-109538">
              <a:buFont typeface="Arial" pitchFamily="34" charset="0"/>
              <a:buChar char="•"/>
              <a:defRPr/>
            </a:pPr>
            <a:r>
              <a:rPr lang="en-US" sz="1100" dirty="0">
                <a:latin typeface="Arial" pitchFamily="34" charset="0"/>
                <a:cs typeface="Arial" pitchFamily="34" charset="0"/>
              </a:rPr>
              <a:t>Once we receive the order to deploy, we will work with the affected area to quickly decide how to get the materiel to them as quickly as possible.  The federal responsibility is to keep the materiel ready to go and to get it to a single point at the state.</a:t>
            </a:r>
          </a:p>
          <a:p>
            <a:pPr marL="109538" indent="-109538">
              <a:buFont typeface="Arial" pitchFamily="34" charset="0"/>
              <a:buChar char="•"/>
              <a:defRPr/>
            </a:pPr>
            <a:r>
              <a:rPr lang="en-US" sz="1100" dirty="0">
                <a:latin typeface="Arial" pitchFamily="34" charset="0"/>
                <a:cs typeface="Arial" pitchFamily="34" charset="0"/>
              </a:rPr>
              <a:t>The state has to receive the material to get it ready to ship to treatment centers or points of dispensing or PODS.  PODs will be the ad hoc sites where the affected population will receive the drugs to prevent them from getting ill.  The state receiving sites is a warehouse we refer to as the “receive, stage, store” site or “RSS”.</a:t>
            </a:r>
          </a:p>
          <a:p>
            <a:pPr marL="109538" indent="-109538">
              <a:buFont typeface="Arial" pitchFamily="34" charset="0"/>
              <a:buChar char="•"/>
              <a:defRPr/>
            </a:pPr>
            <a:r>
              <a:rPr lang="en-US" sz="1100" dirty="0">
                <a:latin typeface="Arial" pitchFamily="34" charset="0"/>
                <a:cs typeface="Arial" pitchFamily="34" charset="0"/>
              </a:rPr>
              <a:t>The SNS can be shipped to the affected area by air or directly by truck.  If by air, it will be off loaded onto trucks to be delivered to the RSS. </a:t>
            </a:r>
          </a:p>
          <a:p>
            <a:pPr marL="109538" indent="-109538">
              <a:buFont typeface="Arial" pitchFamily="34" charset="0"/>
              <a:buChar char="•"/>
              <a:defRPr/>
            </a:pPr>
            <a:r>
              <a:rPr lang="en-US" sz="1100" dirty="0">
                <a:latin typeface="Arial" pitchFamily="34" charset="0"/>
                <a:cs typeface="Arial" pitchFamily="34" charset="0"/>
              </a:rPr>
              <a:t>Also, the materiel is the responsibility of DSNS until someone at the RSS site signs for it.  At that point it becomes the responsibility of the state.  </a:t>
            </a:r>
          </a:p>
          <a:p>
            <a:pPr marL="109538" indent="-109538">
              <a:buFont typeface="Arial" pitchFamily="34" charset="0"/>
              <a:buChar char="•"/>
              <a:defRPr/>
            </a:pPr>
            <a:r>
              <a:rPr lang="en-US" sz="1100" dirty="0">
                <a:latin typeface="Arial" pitchFamily="34" charset="0"/>
                <a:cs typeface="Arial" pitchFamily="34" charset="0"/>
              </a:rPr>
              <a:t>Finally, is a “local” responsibility to get the preventative medications to the affected population.  “Local” could be county, city, regional…It just depends on how the state and local authorities organize themselves to do this mission.</a:t>
            </a:r>
          </a:p>
          <a:p>
            <a:pPr marL="109538" indent="-109538">
              <a:defRPr/>
            </a:pPr>
            <a:r>
              <a:rPr lang="en-US" sz="1100" b="1" dirty="0">
                <a:latin typeface="Arial" pitchFamily="34" charset="0"/>
                <a:cs typeface="Arial" pitchFamily="34" charset="0"/>
              </a:rPr>
              <a:t>Do:  </a:t>
            </a:r>
            <a:r>
              <a:rPr lang="en-US" sz="1100" b="1" u="sng" dirty="0">
                <a:latin typeface="Arial" pitchFamily="34" charset="0"/>
                <a:cs typeface="Arial" pitchFamily="34" charset="0"/>
              </a:rPr>
              <a:t>Ensure the audience understands this distinction  of the different roles each level of government must play as this is a learning objective.</a:t>
            </a:r>
          </a:p>
          <a:p>
            <a:pPr>
              <a:defRPr/>
            </a:pPr>
            <a:endParaRPr lang="en-US" sz="1100" dirty="0">
              <a:latin typeface="Arial" pitchFamily="34" charset="0"/>
              <a:cs typeface="Arial" pitchFamily="34" charset="0"/>
            </a:endParaRPr>
          </a:p>
          <a:p>
            <a:pPr>
              <a:defRPr/>
            </a:pPr>
            <a:r>
              <a:rPr lang="en-US" sz="1100" dirty="0">
                <a:latin typeface="Arial" pitchFamily="34" charset="0"/>
                <a:cs typeface="Arial" pitchFamily="34" charset="0"/>
              </a:rPr>
              <a:t>    </a:t>
            </a:r>
          </a:p>
          <a:p>
            <a:pPr>
              <a:defRPr/>
            </a:pPr>
            <a:endParaRPr lang="en-US" sz="1100" dirty="0">
              <a:latin typeface="Arial" pitchFamily="34" charset="0"/>
              <a:cs typeface="Arial" pitchFamily="34" charset="0"/>
            </a:endParaRPr>
          </a:p>
        </p:txBody>
      </p:sp>
      <p:sp>
        <p:nvSpPr>
          <p:cNvPr id="95236" name="Slide Number Placeholder 4"/>
          <p:cNvSpPr>
            <a:spLocks noGrp="1"/>
          </p:cNvSpPr>
          <p:nvPr/>
        </p:nvSpPr>
        <p:spPr bwMode="auto">
          <a:xfrm>
            <a:off x="3548063" y="8715375"/>
            <a:ext cx="3038475" cy="465138"/>
          </a:xfrm>
          <a:prstGeom prst="rect">
            <a:avLst/>
          </a:prstGeom>
          <a:noFill/>
          <a:ln w="9525">
            <a:noFill/>
            <a:miter lim="800000"/>
            <a:headEnd/>
            <a:tailEnd/>
          </a:ln>
        </p:spPr>
        <p:txBody>
          <a:bodyPr anchor="b"/>
          <a:lstStyle/>
          <a:p>
            <a:pPr marL="0" marR="0" lvl="0" indent="0" algn="r" defTabSz="914400" eaLnBrk="1" fontAlgn="auto" latinLnBrk="0" hangingPunct="1">
              <a:lnSpc>
                <a:spcPct val="100000"/>
              </a:lnSpc>
              <a:spcBef>
                <a:spcPts val="0"/>
              </a:spcBef>
              <a:spcAft>
                <a:spcPts val="0"/>
              </a:spcAft>
              <a:buClrTx/>
              <a:buSzTx/>
              <a:buFontTx/>
              <a:buNone/>
              <a:tabLst/>
              <a:defRPr/>
            </a:pPr>
            <a:fld id="{9D413278-7ACC-41CA-A299-197C1A9F041D}" type="slidenum">
              <a:rPr kumimoji="0" lang="en-US" sz="1200" b="0" i="0" u="none" strike="noStrike" kern="0" cap="none" spc="0" normalizeH="0" baseline="0" noProof="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12</a:t>
            </a:fld>
            <a:endParaRPr kumimoji="0" lang="en-US" sz="1200" b="0" i="0" u="none" strike="noStrike" kern="0" cap="none" spc="0" normalizeH="0" baseline="0" noProof="0">
              <a:ln>
                <a:noFill/>
              </a:ln>
              <a:solidFill>
                <a:sysClr val="windowText" lastClr="000000"/>
              </a:solidFill>
              <a:effectLst/>
              <a:uLnTx/>
              <a:uFillTx/>
            </a:endParaRPr>
          </a:p>
        </p:txBody>
      </p:sp>
      <p:sp>
        <p:nvSpPr>
          <p:cNvPr id="95237" name="TextBox 5"/>
          <p:cNvSpPr txBox="1">
            <a:spLocks noChangeArrowheads="1"/>
          </p:cNvSpPr>
          <p:nvPr/>
        </p:nvSpPr>
        <p:spPr bwMode="auto">
          <a:xfrm>
            <a:off x="423863" y="115888"/>
            <a:ext cx="5486400" cy="369887"/>
          </a:xfrm>
          <a:prstGeom prst="rect">
            <a:avLst/>
          </a:prstGeom>
          <a:noFill/>
          <a:ln w="9525">
            <a:noFill/>
            <a:miter lim="800000"/>
            <a:headEnd/>
            <a:tailEnd/>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DSNS Overview</a:t>
            </a:r>
          </a:p>
        </p:txBody>
      </p:sp>
    </p:spTree>
    <p:extLst>
      <p:ext uri="{BB962C8B-B14F-4D97-AF65-F5344CB8AC3E}">
        <p14:creationId xmlns:p14="http://schemas.microsoft.com/office/powerpoint/2010/main" val="5171146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p:spPr>
        <p:txBody>
          <a:bodyPr/>
          <a:lstStyle/>
          <a:p>
            <a:endParaRPr lang="en-US"/>
          </a:p>
        </p:txBody>
      </p:sp>
      <p:sp>
        <p:nvSpPr>
          <p:cNvPr id="96260" name="Slide Number Placeholder 3"/>
          <p:cNvSpPr>
            <a:spLocks noGrp="1"/>
          </p:cNvSpPr>
          <p:nvPr>
            <p:ph type="sldNum" sz="quarter" idx="5"/>
          </p:nvPr>
        </p:nvSpPr>
        <p:spPr>
          <a:noFill/>
          <a:ln>
            <a:miter lim="800000"/>
            <a:headEnd/>
            <a:tailEnd/>
          </a:ln>
        </p:spPr>
        <p:txBody>
          <a:bodyPr/>
          <a:lstStyle/>
          <a:p>
            <a:pPr marL="0" marR="0" lvl="0" indent="0" defTabSz="927100" eaLnBrk="1" fontAlgn="auto" latinLnBrk="0" hangingPunct="1">
              <a:lnSpc>
                <a:spcPct val="100000"/>
              </a:lnSpc>
              <a:spcBef>
                <a:spcPts val="0"/>
              </a:spcBef>
              <a:spcAft>
                <a:spcPts val="0"/>
              </a:spcAft>
              <a:buClrTx/>
              <a:buSzTx/>
              <a:buFontTx/>
              <a:buNone/>
              <a:tabLst/>
              <a:defRPr/>
            </a:pPr>
            <a:fld id="{F55F0DB2-D0B0-4853-A3AC-BDF866EA0B00}" type="slidenum">
              <a:rPr kumimoji="0" lang="en-US" sz="1800" b="0" i="0" u="none" strike="noStrike" kern="0" cap="none" spc="0" normalizeH="0" baseline="0" noProof="0" smtClean="0">
                <a:ln>
                  <a:noFill/>
                </a:ln>
                <a:solidFill>
                  <a:sysClr val="windowText" lastClr="000000"/>
                </a:solidFill>
                <a:effectLst/>
                <a:uLnTx/>
                <a:uFillTx/>
              </a:rPr>
              <a:pPr marL="0" marR="0" lvl="0" indent="0" defTabSz="927100" eaLnBrk="1" fontAlgn="auto" latinLnBrk="0" hangingPunct="1">
                <a:lnSpc>
                  <a:spcPct val="100000"/>
                </a:lnSpc>
                <a:spcBef>
                  <a:spcPts val="0"/>
                </a:spcBef>
                <a:spcAft>
                  <a:spcPts val="0"/>
                </a:spcAft>
                <a:buClrTx/>
                <a:buSzTx/>
                <a:buFontTx/>
                <a:buNone/>
                <a:tabLst/>
                <a:defRPr/>
              </a:pPr>
              <a:t>13</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0842243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xfrm>
            <a:off x="1824038" y="660400"/>
            <a:ext cx="3532187" cy="2647950"/>
          </a:xfrm>
          <a:ln/>
        </p:spPr>
      </p:sp>
      <p:sp>
        <p:nvSpPr>
          <p:cNvPr id="51205" name="Rectangle 3"/>
          <p:cNvSpPr>
            <a:spLocks noGrp="1" noChangeArrowheads="1"/>
          </p:cNvSpPr>
          <p:nvPr>
            <p:ph type="body" idx="1"/>
          </p:nvPr>
        </p:nvSpPr>
        <p:spPr>
          <a:xfrm>
            <a:off x="919163" y="3575050"/>
            <a:ext cx="5122862" cy="5048250"/>
          </a:xfrm>
          <a:ln/>
        </p:spPr>
        <p:txBody>
          <a:bodyPr lIns="91565" tIns="45782" rIns="91565" bIns="45782"/>
          <a:lstStyle/>
          <a:p>
            <a:pPr>
              <a:defRPr/>
            </a:pPr>
            <a:r>
              <a:rPr lang="en-US" sz="1100" b="1" dirty="0">
                <a:latin typeface="Arial" pitchFamily="34" charset="0"/>
                <a:cs typeface="Arial" pitchFamily="34" charset="0"/>
              </a:rPr>
              <a:t>Say:</a:t>
            </a:r>
          </a:p>
          <a:p>
            <a:pPr marL="109538" indent="-109538">
              <a:buFont typeface="Arial" pitchFamily="34" charset="0"/>
              <a:buChar char="•"/>
              <a:defRPr/>
            </a:pPr>
            <a:r>
              <a:rPr lang="en-US" sz="1100" dirty="0">
                <a:latin typeface="Arial" pitchFamily="34" charset="0"/>
                <a:cs typeface="Arial" pitchFamily="34" charset="0"/>
              </a:rPr>
              <a:t>The SNS has been deployed during real-world emergencies, and has proven to be a fast, flexible response that stays until the job is completed.  This shows just a few of the incidents we have responded to.</a:t>
            </a:r>
          </a:p>
          <a:p>
            <a:pPr marL="109538" indent="-109538">
              <a:buFont typeface="Arial" pitchFamily="34" charset="0"/>
              <a:buChar char="•"/>
              <a:defRPr/>
            </a:pPr>
            <a:endParaRPr lang="en-US" sz="1100" dirty="0">
              <a:latin typeface="Arial" pitchFamily="34" charset="0"/>
              <a:cs typeface="Arial" pitchFamily="34" charset="0"/>
            </a:endParaRPr>
          </a:p>
          <a:p>
            <a:pPr marL="109538" indent="-109538">
              <a:buFont typeface="Arial" pitchFamily="34" charset="0"/>
              <a:buChar char="•"/>
              <a:defRPr/>
            </a:pPr>
            <a:r>
              <a:rPr lang="en-US" sz="1100" dirty="0">
                <a:latin typeface="Arial" pitchFamily="34" charset="0"/>
                <a:cs typeface="Arial" pitchFamily="34" charset="0"/>
              </a:rPr>
              <a:t>During the 9-11 response,  the SNS had advisory teams on the ground within 3 hours, initial medical supplies were on the ground within 7 hours, and additional supplies arrived within 12 hours.</a:t>
            </a:r>
          </a:p>
          <a:p>
            <a:pPr marL="109538" indent="-109538">
              <a:buFont typeface="Arial" pitchFamily="34" charset="0"/>
              <a:buChar char="•"/>
              <a:defRPr/>
            </a:pPr>
            <a:endParaRPr lang="en-US" sz="1100" dirty="0">
              <a:latin typeface="Arial" pitchFamily="34" charset="0"/>
              <a:cs typeface="Arial" pitchFamily="34" charset="0"/>
            </a:endParaRPr>
          </a:p>
          <a:p>
            <a:pPr marL="109538" indent="-109538">
              <a:buFont typeface="Arial" pitchFamily="34" charset="0"/>
              <a:buChar char="•"/>
              <a:defRPr/>
            </a:pPr>
            <a:r>
              <a:rPr lang="en-US" sz="1100" dirty="0">
                <a:latin typeface="Arial Narrow" pitchFamily="34" charset="0"/>
              </a:rPr>
              <a:t>Probably not as well known as our 9-11 response, we also supported operations during the October 2001 Anthrax Response.  Over 70 shipments of medical materiel, were delivered in support of local operations.  The total response effort included shipments of antibiotics, medical supplies, lab samples sent to CDC, and response teams.  The effort was conducted in 9 states and Washington DC.  Advisors were deployed to six locations.</a:t>
            </a:r>
          </a:p>
          <a:p>
            <a:pPr>
              <a:buFont typeface="Arial" pitchFamily="34" charset="0"/>
              <a:buNone/>
              <a:defRPr/>
            </a:pPr>
            <a:endParaRPr lang="en-US" sz="1100" dirty="0">
              <a:latin typeface="Arial" pitchFamily="34" charset="0"/>
              <a:cs typeface="Arial" pitchFamily="34" charset="0"/>
            </a:endParaRPr>
          </a:p>
          <a:p>
            <a:pPr marL="109538" indent="-109538">
              <a:buFont typeface="Arial" pitchFamily="34" charset="0"/>
              <a:buChar char="•"/>
              <a:defRPr/>
            </a:pPr>
            <a:r>
              <a:rPr lang="en-US" sz="1100" dirty="0">
                <a:latin typeface="Arial" pitchFamily="34" charset="0"/>
                <a:cs typeface="Arial" pitchFamily="34" charset="0"/>
              </a:rPr>
              <a:t>In 2005, the DSNS sent two TARU Teams to Mississippi and Louisian in response to Hurricane Katrina.  The DSNS also shipped and supported the project areas with Federal Medical Stations which were very new and still being developed at the time of the response.</a:t>
            </a:r>
          </a:p>
          <a:p>
            <a:pPr marL="109538" indent="-109538">
              <a:buFont typeface="Arial" pitchFamily="34" charset="0"/>
              <a:buChar char="•"/>
              <a:defRPr/>
            </a:pPr>
            <a:r>
              <a:rPr lang="en-US" sz="1100" dirty="0">
                <a:latin typeface="Arial" pitchFamily="34" charset="0"/>
                <a:cs typeface="Arial" pitchFamily="34" charset="0"/>
              </a:rPr>
              <a:t>Shortly after Katrina, Hurricane Rita struck Texas and the DSNS sent a TARU Team and FMS in response to that incident.</a:t>
            </a:r>
          </a:p>
          <a:p>
            <a:pPr marL="109538" indent="-109538">
              <a:buFont typeface="Arial" pitchFamily="34" charset="0"/>
              <a:buChar char="•"/>
              <a:defRPr/>
            </a:pPr>
            <a:endParaRPr lang="en-US" sz="1100" dirty="0">
              <a:latin typeface="Arial" pitchFamily="34" charset="0"/>
              <a:cs typeface="Arial" pitchFamily="34" charset="0"/>
            </a:endParaRPr>
          </a:p>
          <a:p>
            <a:pPr marL="109538" indent="-109538">
              <a:buFont typeface="Arial" pitchFamily="34" charset="0"/>
              <a:buChar char="•"/>
              <a:defRPr/>
            </a:pPr>
            <a:r>
              <a:rPr lang="en-US" sz="1100" dirty="0">
                <a:latin typeface="Arial" pitchFamily="34" charset="0"/>
                <a:cs typeface="Arial" pitchFamily="34" charset="0"/>
              </a:rPr>
              <a:t>During both emergencies, DSNS advisory personnel were on the ground supporting Federal Medical Stations (FMS)  FMS is designed to provide non-acute medical services and quarantine support for 250 individuals.</a:t>
            </a:r>
          </a:p>
          <a:p>
            <a:pPr marL="109538" indent="-109538">
              <a:buFont typeface="Arial" pitchFamily="34" charset="0"/>
              <a:buChar char="•"/>
              <a:defRPr/>
            </a:pPr>
            <a:endParaRPr lang="en-US" sz="1100" dirty="0">
              <a:latin typeface="Arial" pitchFamily="34" charset="0"/>
              <a:cs typeface="Arial" pitchFamily="34" charset="0"/>
            </a:endParaRPr>
          </a:p>
          <a:p>
            <a:pPr marL="109538" indent="-109538">
              <a:buFont typeface="Arial" pitchFamily="34" charset="0"/>
              <a:buChar char="•"/>
              <a:defRPr/>
            </a:pPr>
            <a:r>
              <a:rPr lang="en-US" sz="1100" dirty="0">
                <a:latin typeface="Arial" pitchFamily="34" charset="0"/>
                <a:cs typeface="Arial" pitchFamily="34" charset="0"/>
              </a:rPr>
              <a:t>We continue to support natural disasters and incidents with FMS.  Examples are the Red River floods in 200- and 2010 and Hurricanes.  We also provided material to USAID to provide assistance in Haiti.</a:t>
            </a:r>
          </a:p>
          <a:p>
            <a:pPr marL="109538" indent="-109538">
              <a:buFont typeface="Arial" pitchFamily="34" charset="0"/>
              <a:buChar char="•"/>
              <a:defRPr/>
            </a:pPr>
            <a:endParaRPr lang="en-US" sz="1100" dirty="0">
              <a:latin typeface="Arial" pitchFamily="34" charset="0"/>
              <a:cs typeface="Arial" pitchFamily="34" charset="0"/>
            </a:endParaRPr>
          </a:p>
          <a:p>
            <a:pPr marL="109538" indent="-109538">
              <a:buFont typeface="Arial" pitchFamily="34" charset="0"/>
              <a:buChar char="•"/>
              <a:defRPr/>
            </a:pPr>
            <a:r>
              <a:rPr lang="en-US" sz="1100" dirty="0">
                <a:latin typeface="Arial" pitchFamily="34" charset="0"/>
                <a:cs typeface="Arial" pitchFamily="34" charset="0"/>
              </a:rPr>
              <a:t>The DSNS sent a liaison to Japan in response to the earthquake and tsunami in 2011.</a:t>
            </a:r>
          </a:p>
          <a:p>
            <a:pPr marL="109538" indent="-109538">
              <a:buFont typeface="Arial" pitchFamily="34" charset="0"/>
              <a:buChar char="•"/>
              <a:defRPr/>
            </a:pPr>
            <a:endParaRPr lang="en-US" sz="1100" dirty="0">
              <a:latin typeface="Arial" pitchFamily="34" charset="0"/>
              <a:cs typeface="Arial" pitchFamily="34" charset="0"/>
            </a:endParaRPr>
          </a:p>
          <a:p>
            <a:pPr marL="109538" indent="-109538">
              <a:buFont typeface="Arial" pitchFamily="34" charset="0"/>
              <a:buChar char="•"/>
              <a:defRPr/>
            </a:pPr>
            <a:r>
              <a:rPr lang="en-US" sz="1100" dirty="0">
                <a:latin typeface="Arial" pitchFamily="34" charset="0"/>
                <a:cs typeface="Arial" pitchFamily="34" charset="0"/>
              </a:rPr>
              <a:t>The DSNS remains trained and ready to respond quickly whenever and wherever needed.</a:t>
            </a:r>
          </a:p>
          <a:p>
            <a:pPr marL="109538" indent="-109538">
              <a:buFont typeface="Arial" pitchFamily="34" charset="0"/>
              <a:buChar char="•"/>
              <a:defRPr/>
            </a:pPr>
            <a:r>
              <a:rPr lang="en-US" sz="1100" dirty="0">
                <a:latin typeface="Arial" pitchFamily="34" charset="0"/>
                <a:cs typeface="Arial" pitchFamily="34" charset="0"/>
              </a:rPr>
              <a:t>  </a:t>
            </a:r>
          </a:p>
          <a:p>
            <a:pPr marL="109538" indent="-109538">
              <a:buFont typeface="Arial" pitchFamily="34" charset="0"/>
              <a:buChar char="•"/>
              <a:defRPr/>
            </a:pPr>
            <a:endParaRPr lang="en-US" sz="1100" dirty="0">
              <a:latin typeface="Arial" pitchFamily="34" charset="0"/>
              <a:cs typeface="Arial" pitchFamily="34" charset="0"/>
            </a:endParaRPr>
          </a:p>
          <a:p>
            <a:pPr marL="109538" indent="-109538">
              <a:buFont typeface="Arial" pitchFamily="34" charset="0"/>
              <a:buChar char="•"/>
              <a:defRPr/>
            </a:pPr>
            <a:endParaRPr lang="en-US" sz="1100" dirty="0">
              <a:latin typeface="Arial" pitchFamily="34" charset="0"/>
              <a:cs typeface="Arial" pitchFamily="34" charset="0"/>
            </a:endParaRPr>
          </a:p>
          <a:p>
            <a:pPr marL="109538" indent="-109538">
              <a:buFont typeface="Arial" pitchFamily="34" charset="0"/>
              <a:buChar char="•"/>
              <a:defRPr/>
            </a:pPr>
            <a:endParaRPr lang="en-US" sz="1100" dirty="0">
              <a:latin typeface="Arial" pitchFamily="34" charset="0"/>
              <a:cs typeface="Arial" pitchFamily="34" charset="0"/>
            </a:endParaRPr>
          </a:p>
          <a:p>
            <a:pPr marL="109538" indent="-109538">
              <a:buFont typeface="Arial" pitchFamily="34" charset="0"/>
              <a:buChar char="•"/>
              <a:defRPr/>
            </a:pPr>
            <a:endParaRPr lang="en-US" sz="1100" dirty="0">
              <a:latin typeface="Arial" pitchFamily="34" charset="0"/>
              <a:cs typeface="Arial" pitchFamily="34" charset="0"/>
            </a:endParaRPr>
          </a:p>
          <a:p>
            <a:pPr marL="109538" indent="-109538">
              <a:buFont typeface="Arial" pitchFamily="34" charset="0"/>
              <a:buChar char="•"/>
              <a:defRPr/>
            </a:pPr>
            <a:r>
              <a:rPr lang="en-US" sz="1100" dirty="0">
                <a:latin typeface="Arial" pitchFamily="34" charset="0"/>
                <a:cs typeface="Arial" pitchFamily="34" charset="0"/>
              </a:rPr>
              <a:t>More recently, we kept our pulse on how H1N1 was impacting the US and the world and responded when called upon to do so.</a:t>
            </a:r>
          </a:p>
        </p:txBody>
      </p:sp>
      <p:sp>
        <p:nvSpPr>
          <p:cNvPr id="97284" name="Slide Number Placeholder 4"/>
          <p:cNvSpPr>
            <a:spLocks noGrp="1"/>
          </p:cNvSpPr>
          <p:nvPr/>
        </p:nvSpPr>
        <p:spPr bwMode="auto">
          <a:xfrm>
            <a:off x="3548063" y="8715375"/>
            <a:ext cx="3038475" cy="465138"/>
          </a:xfrm>
          <a:prstGeom prst="rect">
            <a:avLst/>
          </a:prstGeom>
          <a:noFill/>
          <a:ln w="9525">
            <a:noFill/>
            <a:miter lim="800000"/>
            <a:headEnd/>
            <a:tailEnd/>
          </a:ln>
        </p:spPr>
        <p:txBody>
          <a:bodyPr anchor="b"/>
          <a:lstStyle/>
          <a:p>
            <a:pPr marL="0" marR="0" lvl="0" indent="0" algn="r" defTabSz="914400" eaLnBrk="1" fontAlgn="auto" latinLnBrk="0" hangingPunct="1">
              <a:lnSpc>
                <a:spcPct val="100000"/>
              </a:lnSpc>
              <a:spcBef>
                <a:spcPts val="0"/>
              </a:spcBef>
              <a:spcAft>
                <a:spcPts val="0"/>
              </a:spcAft>
              <a:buClrTx/>
              <a:buSzTx/>
              <a:buFontTx/>
              <a:buNone/>
              <a:tabLst/>
              <a:defRPr/>
            </a:pPr>
            <a:fld id="{328FED57-9482-41B2-91F7-7BBDC7B336C9}" type="slidenum">
              <a:rPr kumimoji="0" lang="en-US" sz="1200" b="0" i="0" u="none" strike="noStrike" kern="0" cap="none" spc="0" normalizeH="0" baseline="0" noProof="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14</a:t>
            </a:fld>
            <a:endParaRPr kumimoji="0" lang="en-US" sz="1200" b="0" i="0" u="none" strike="noStrike" kern="0" cap="none" spc="0" normalizeH="0" baseline="0" noProof="0">
              <a:ln>
                <a:noFill/>
              </a:ln>
              <a:solidFill>
                <a:sysClr val="windowText" lastClr="000000"/>
              </a:solidFill>
              <a:effectLst/>
              <a:uLnTx/>
              <a:uFillTx/>
            </a:endParaRPr>
          </a:p>
        </p:txBody>
      </p:sp>
      <p:sp>
        <p:nvSpPr>
          <p:cNvPr id="97285" name="TextBox 5"/>
          <p:cNvSpPr txBox="1">
            <a:spLocks noChangeArrowheads="1"/>
          </p:cNvSpPr>
          <p:nvPr/>
        </p:nvSpPr>
        <p:spPr bwMode="auto">
          <a:xfrm>
            <a:off x="423863" y="115888"/>
            <a:ext cx="5486400" cy="369887"/>
          </a:xfrm>
          <a:prstGeom prst="rect">
            <a:avLst/>
          </a:prstGeom>
          <a:noFill/>
          <a:ln w="9525">
            <a:noFill/>
            <a:miter lim="800000"/>
            <a:headEnd/>
            <a:tailEnd/>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DSNS Overview</a:t>
            </a:r>
          </a:p>
        </p:txBody>
      </p:sp>
    </p:spTree>
    <p:extLst>
      <p:ext uri="{BB962C8B-B14F-4D97-AF65-F5344CB8AC3E}">
        <p14:creationId xmlns:p14="http://schemas.microsoft.com/office/powerpoint/2010/main" val="1488605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5256" y="1447802"/>
            <a:ext cx="8827957"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5256" y="4777380"/>
            <a:ext cx="8827957"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20C72B9-DF54-4439-B43B-8DF57B8AAA3F}" type="slidenum">
              <a:rPr lang="en-US" smtClean="0"/>
              <a:pPr>
                <a:defRPr/>
              </a:pPr>
              <a:t>‹#›</a:t>
            </a:fld>
            <a:endParaRPr lang="en-US"/>
          </a:p>
        </p:txBody>
      </p:sp>
    </p:spTree>
    <p:extLst>
      <p:ext uri="{BB962C8B-B14F-4D97-AF65-F5344CB8AC3E}">
        <p14:creationId xmlns:p14="http://schemas.microsoft.com/office/powerpoint/2010/main" val="25415563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5258" y="4800587"/>
            <a:ext cx="8827956"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5256" y="685800"/>
            <a:ext cx="8827957"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5257" y="5367325"/>
            <a:ext cx="882795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6483767-52B9-4230-B6F5-5965E3EC93B8}" type="slidenum">
              <a:rPr lang="en-US" smtClean="0"/>
              <a:pPr>
                <a:defRPr/>
              </a:pPr>
              <a:t>‹#›</a:t>
            </a:fld>
            <a:endParaRPr lang="en-US"/>
          </a:p>
        </p:txBody>
      </p:sp>
    </p:spTree>
    <p:extLst>
      <p:ext uri="{BB962C8B-B14F-4D97-AF65-F5344CB8AC3E}">
        <p14:creationId xmlns:p14="http://schemas.microsoft.com/office/powerpoint/2010/main" val="393314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5256" y="1447800"/>
            <a:ext cx="8827957"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5256" y="3657600"/>
            <a:ext cx="8827957"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6483767-52B9-4230-B6F5-5965E3EC93B8}" type="slidenum">
              <a:rPr lang="en-US" smtClean="0"/>
              <a:pPr>
                <a:defRPr/>
              </a:pPr>
              <a:t>‹#›</a:t>
            </a:fld>
            <a:endParaRPr lang="en-US"/>
          </a:p>
        </p:txBody>
      </p:sp>
    </p:spTree>
    <p:extLst>
      <p:ext uri="{BB962C8B-B14F-4D97-AF65-F5344CB8AC3E}">
        <p14:creationId xmlns:p14="http://schemas.microsoft.com/office/powerpoint/2010/main" val="6863397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5213" y="1447800"/>
            <a:ext cx="800139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904" y="3771174"/>
            <a:ext cx="7281545"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5256" y="4350657"/>
            <a:ext cx="8827957"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6483767-52B9-4230-B6F5-5965E3EC93B8}" type="slidenum">
              <a:rPr lang="en-US" smtClean="0"/>
              <a:pPr>
                <a:defRPr/>
              </a:pPr>
              <a:t>‹#›</a:t>
            </a:fld>
            <a:endParaRPr lang="en-US"/>
          </a:p>
        </p:txBody>
      </p:sp>
      <p:sp>
        <p:nvSpPr>
          <p:cNvPr id="12" name="TextBox 11"/>
          <p:cNvSpPr txBox="1"/>
          <p:nvPr/>
        </p:nvSpPr>
        <p:spPr>
          <a:xfrm>
            <a:off x="898530" y="971253"/>
            <a:ext cx="80212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9332921" y="2613787"/>
            <a:ext cx="80212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15541827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5255" y="3124201"/>
            <a:ext cx="882795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5256" y="4777381"/>
            <a:ext cx="8827957"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6483767-52B9-4230-B6F5-5965E3EC93B8}" type="slidenum">
              <a:rPr lang="en-US" smtClean="0"/>
              <a:pPr>
                <a:defRPr/>
              </a:pPr>
              <a:t>‹#›</a:t>
            </a:fld>
            <a:endParaRPr lang="en-US"/>
          </a:p>
        </p:txBody>
      </p:sp>
    </p:spTree>
    <p:extLst>
      <p:ext uri="{BB962C8B-B14F-4D97-AF65-F5344CB8AC3E}">
        <p14:creationId xmlns:p14="http://schemas.microsoft.com/office/powerpoint/2010/main" val="25040042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3113" y="1981200"/>
            <a:ext cx="294763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633" y="2667000"/>
            <a:ext cx="2928112"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4672" y="1981200"/>
            <a:ext cx="293700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4116" y="2667000"/>
            <a:ext cx="294756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6556" y="1981200"/>
            <a:ext cx="2932877"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6556" y="2667000"/>
            <a:ext cx="2932877"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711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404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defRPr/>
            </a:pPr>
            <a:endParaRPr lang="en-US"/>
          </a:p>
        </p:txBody>
      </p:sp>
      <p:sp>
        <p:nvSpPr>
          <p:cNvPr id="4"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6483767-52B9-4230-B6F5-5965E3EC93B8}" type="slidenum">
              <a:rPr lang="en-US" smtClean="0"/>
              <a:pPr>
                <a:defRPr/>
              </a:pPr>
              <a:t>‹#›</a:t>
            </a:fld>
            <a:endParaRPr lang="en-US"/>
          </a:p>
        </p:txBody>
      </p:sp>
    </p:spTree>
    <p:extLst>
      <p:ext uri="{BB962C8B-B14F-4D97-AF65-F5344CB8AC3E}">
        <p14:creationId xmlns:p14="http://schemas.microsoft.com/office/powerpoint/2010/main" val="40344612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633" y="4250949"/>
            <a:ext cx="294081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633" y="2209800"/>
            <a:ext cx="294081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633" y="4827213"/>
            <a:ext cx="294081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90389" y="4250949"/>
            <a:ext cx="293128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90388" y="2209800"/>
            <a:ext cx="293128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9035" y="4827212"/>
            <a:ext cx="29351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6556" y="4250949"/>
            <a:ext cx="2932877"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6555" y="2209800"/>
            <a:ext cx="2932877"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6433" y="4827210"/>
            <a:ext cx="293676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711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404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defRPr/>
            </a:pPr>
            <a:endParaRPr lang="en-US"/>
          </a:p>
        </p:txBody>
      </p:sp>
      <p:sp>
        <p:nvSpPr>
          <p:cNvPr id="4"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6483767-52B9-4230-B6F5-5965E3EC93B8}" type="slidenum">
              <a:rPr lang="en-US" smtClean="0"/>
              <a:pPr>
                <a:defRPr/>
              </a:pPr>
              <a:t>‹#›</a:t>
            </a:fld>
            <a:endParaRPr lang="en-US"/>
          </a:p>
        </p:txBody>
      </p:sp>
    </p:spTree>
    <p:extLst>
      <p:ext uri="{BB962C8B-B14F-4D97-AF65-F5344CB8AC3E}">
        <p14:creationId xmlns:p14="http://schemas.microsoft.com/office/powerpoint/2010/main" val="30407910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71D63A9-0B3B-4A85-8BA7-7AA982F4F880}" type="slidenum">
              <a:rPr lang="en-US" smtClean="0"/>
              <a:pPr>
                <a:defRPr/>
              </a:pPr>
              <a:t>‹#›</a:t>
            </a:fld>
            <a:endParaRPr lang="en-US"/>
          </a:p>
        </p:txBody>
      </p:sp>
    </p:spTree>
    <p:extLst>
      <p:ext uri="{BB962C8B-B14F-4D97-AF65-F5344CB8AC3E}">
        <p14:creationId xmlns:p14="http://schemas.microsoft.com/office/powerpoint/2010/main" val="18963327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6377" y="430215"/>
            <a:ext cx="1753057"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633" y="773205"/>
            <a:ext cx="7425083" cy="54831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411464C-B0BC-4183-859D-4B673DD60B25}" type="slidenum">
              <a:rPr lang="en-US" smtClean="0"/>
              <a:pPr>
                <a:defRPr/>
              </a:pPr>
              <a:t>‹#›</a:t>
            </a:fld>
            <a:endParaRPr lang="en-US"/>
          </a:p>
        </p:txBody>
      </p:sp>
    </p:spTree>
    <p:extLst>
      <p:ext uri="{BB962C8B-B14F-4D97-AF65-F5344CB8AC3E}">
        <p14:creationId xmlns:p14="http://schemas.microsoft.com/office/powerpoint/2010/main" val="31493390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3"/>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4"/>
          <p:cNvSpPr>
            <a:spLocks noGrp="1" noChangeArrowheads="1"/>
          </p:cNvSpPr>
          <p:nvPr>
            <p:ph type="dt" sz="half" idx="10"/>
          </p:nvPr>
        </p:nvSpPr>
        <p:spPr>
          <a:ln/>
        </p:spPr>
        <p:txBody>
          <a:bodyPr/>
          <a:lstStyle>
            <a:lvl1pPr>
              <a:defRPr/>
            </a:lvl1pPr>
          </a:lstStyle>
          <a:p>
            <a:pPr>
              <a:defRPr/>
            </a:pP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en-US"/>
          </a:p>
        </p:txBody>
      </p:sp>
      <p:sp>
        <p:nvSpPr>
          <p:cNvPr id="7" name="Rectangle 46"/>
          <p:cNvSpPr>
            <a:spLocks noGrp="1" noChangeArrowheads="1"/>
          </p:cNvSpPr>
          <p:nvPr>
            <p:ph type="sldNum" sz="quarter" idx="12"/>
          </p:nvPr>
        </p:nvSpPr>
        <p:spPr>
          <a:ln/>
        </p:spPr>
        <p:txBody>
          <a:bodyPr/>
          <a:lstStyle>
            <a:lvl1pPr>
              <a:defRPr/>
            </a:lvl1pPr>
          </a:lstStyle>
          <a:p>
            <a:pPr>
              <a:defRPr/>
            </a:pPr>
            <a:fld id="{7512EF26-7303-4A1D-BAF7-57512F53F03B}" type="slidenum">
              <a:rPr lang="en-US"/>
              <a:pPr>
                <a:defRPr/>
              </a:pPr>
              <a:t>‹#›</a:t>
            </a:fld>
            <a:endParaRPr lang="en-US"/>
          </a:p>
        </p:txBody>
      </p:sp>
    </p:spTree>
    <p:extLst>
      <p:ext uri="{BB962C8B-B14F-4D97-AF65-F5344CB8AC3E}">
        <p14:creationId xmlns:p14="http://schemas.microsoft.com/office/powerpoint/2010/main" val="7286369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3759200" y="609600"/>
            <a:ext cx="8128000" cy="1143000"/>
          </a:xfrm>
        </p:spPr>
        <p:txBody>
          <a:bodyPr/>
          <a:lstStyle/>
          <a:p>
            <a:r>
              <a:rPr lang="en-US"/>
              <a:t>Click to edit Master title style</a:t>
            </a:r>
          </a:p>
        </p:txBody>
      </p:sp>
      <p:sp>
        <p:nvSpPr>
          <p:cNvPr id="3" name="Text Placeholder 2"/>
          <p:cNvSpPr>
            <a:spLocks noGrp="1"/>
          </p:cNvSpPr>
          <p:nvPr>
            <p:ph type="body" sz="half" idx="1"/>
          </p:nvPr>
        </p:nvSpPr>
        <p:spPr>
          <a:xfrm>
            <a:off x="3759200" y="1981200"/>
            <a:ext cx="396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7924800" y="1981200"/>
            <a:ext cx="3962400" cy="4114800"/>
          </a:xfrm>
        </p:spPr>
        <p:txBody>
          <a:bodyPr/>
          <a:lstStyle/>
          <a:p>
            <a:pPr lvl="0"/>
            <a:endParaRPr lang="en-US" noProof="0"/>
          </a:p>
        </p:txBody>
      </p:sp>
    </p:spTree>
    <p:extLst>
      <p:ext uri="{BB962C8B-B14F-4D97-AF65-F5344CB8AC3E}">
        <p14:creationId xmlns:p14="http://schemas.microsoft.com/office/powerpoint/2010/main" val="2045385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D1F3A50-5F1A-4817-BDD8-D84B0C691EA6}" type="slidenum">
              <a:rPr lang="en-US" smtClean="0"/>
              <a:pPr>
                <a:defRPr/>
              </a:pPr>
              <a:t>‹#›</a:t>
            </a:fld>
            <a:endParaRPr lang="en-US"/>
          </a:p>
        </p:txBody>
      </p:sp>
    </p:spTree>
    <p:extLst>
      <p:ext uri="{BB962C8B-B14F-4D97-AF65-F5344CB8AC3E}">
        <p14:creationId xmlns:p14="http://schemas.microsoft.com/office/powerpoint/2010/main" val="25221824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6" name="Title 1"/>
          <p:cNvSpPr>
            <a:spLocks noGrp="1"/>
          </p:cNvSpPr>
          <p:nvPr>
            <p:ph type="title"/>
          </p:nvPr>
        </p:nvSpPr>
        <p:spPr>
          <a:xfrm>
            <a:off x="595312" y="375048"/>
            <a:ext cx="10287000" cy="878681"/>
          </a:xfrm>
          <a:prstGeom prst="rect">
            <a:avLst/>
          </a:prstGeom>
        </p:spPr>
        <p:txBody>
          <a:bodyPr anchor="t"/>
          <a:lstStyle>
            <a:lvl1pPr algn="l">
              <a:defRPr sz="4219" b="0">
                <a:solidFill>
                  <a:srgbClr val="53585F"/>
                </a:solidFill>
              </a:defRPr>
            </a:lvl1pPr>
          </a:lstStyle>
          <a:p>
            <a:r>
              <a:rPr lang="en-US" dirty="0"/>
              <a:t>Click to edit Master title style</a:t>
            </a:r>
          </a:p>
        </p:txBody>
      </p:sp>
      <p:sp>
        <p:nvSpPr>
          <p:cNvPr id="7" name="Content Placeholder 2"/>
          <p:cNvSpPr>
            <a:spLocks noGrp="1"/>
          </p:cNvSpPr>
          <p:nvPr>
            <p:ph idx="1" hasCustomPrompt="1"/>
          </p:nvPr>
        </p:nvSpPr>
        <p:spPr>
          <a:xfrm>
            <a:off x="610195" y="1339454"/>
            <a:ext cx="10287000" cy="4607719"/>
          </a:xfrm>
          <a:prstGeom prst="rect">
            <a:avLst/>
          </a:prstGeom>
        </p:spPr>
        <p:txBody>
          <a:bodyPr vert="horz"/>
          <a:lstStyle>
            <a:lvl1pPr>
              <a:defRPr baseline="0">
                <a:solidFill>
                  <a:srgbClr val="53585F"/>
                </a:solidFill>
              </a:defRPr>
            </a:lvl1pPr>
            <a:lvl2pPr>
              <a:defRPr>
                <a:solidFill>
                  <a:srgbClr val="53585F"/>
                </a:solidFill>
              </a:defRPr>
            </a:lvl2pPr>
            <a:lvl3pPr>
              <a:defRPr>
                <a:solidFill>
                  <a:srgbClr val="53585F"/>
                </a:solidFill>
              </a:defRPr>
            </a:lvl3pPr>
            <a:lvl4pPr>
              <a:defRPr>
                <a:solidFill>
                  <a:srgbClr val="53585F"/>
                </a:solidFill>
              </a:defRPr>
            </a:lvl4pPr>
            <a:lvl5pPr>
              <a:defRPr>
                <a:solidFill>
                  <a:srgbClr val="53585F"/>
                </a:solidFill>
              </a:defRPr>
            </a:lvl5pPr>
          </a:lstStyle>
          <a:p>
            <a:pPr lvl="0"/>
            <a:r>
              <a:rPr lang="en-US" dirty="0"/>
              <a:t>Click to edit Master text styles for long amount of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718745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7813"/>
            <a:ext cx="10972800" cy="58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609600" y="6248400"/>
            <a:ext cx="2844800" cy="457200"/>
          </a:xfrm>
        </p:spPr>
        <p:txBody>
          <a:bodyPr/>
          <a:lstStyle>
            <a:lvl1pPr>
              <a:defRPr/>
            </a:lvl1pPr>
          </a:lstStyle>
          <a:p>
            <a:pPr>
              <a:defRPr/>
            </a:pPr>
            <a:endParaRPr lang="en-US"/>
          </a:p>
        </p:txBody>
      </p:sp>
      <p:sp>
        <p:nvSpPr>
          <p:cNvPr id="4" name="Footer Placeholder 3"/>
          <p:cNvSpPr>
            <a:spLocks noGrp="1"/>
          </p:cNvSpPr>
          <p:nvPr>
            <p:ph type="ftr" sz="quarter" idx="11"/>
          </p:nvPr>
        </p:nvSpPr>
        <p:spPr>
          <a:xfrm>
            <a:off x="4165600" y="6248400"/>
            <a:ext cx="3860800" cy="457200"/>
          </a:xfr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8737600" y="6248400"/>
            <a:ext cx="2844800" cy="457200"/>
          </a:xfrm>
        </p:spPr>
        <p:txBody>
          <a:bodyPr/>
          <a:lstStyle>
            <a:lvl1pPr>
              <a:defRPr/>
            </a:lvl1pPr>
          </a:lstStyle>
          <a:p>
            <a:pPr>
              <a:defRPr/>
            </a:pPr>
            <a:fld id="{98C37190-C0E3-4465-A131-B41D95BA3F7C}" type="slidenum">
              <a:rPr lang="en-US"/>
              <a:pPr>
                <a:defRPr/>
              </a:pPr>
              <a:t>‹#›</a:t>
            </a:fld>
            <a:endParaRPr lang="en-US"/>
          </a:p>
        </p:txBody>
      </p:sp>
    </p:spTree>
    <p:extLst>
      <p:ext uri="{BB962C8B-B14F-4D97-AF65-F5344CB8AC3E}">
        <p14:creationId xmlns:p14="http://schemas.microsoft.com/office/powerpoint/2010/main" val="320690919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258" y="2861735"/>
            <a:ext cx="8827956"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5256" y="4777381"/>
            <a:ext cx="8827957"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39DBE75-339B-4229-8707-5235312C3E17}" type="slidenum">
              <a:rPr lang="en-US" smtClean="0"/>
              <a:pPr>
                <a:defRPr/>
              </a:pPr>
              <a:t>‹#›</a:t>
            </a:fld>
            <a:endParaRPr lang="en-US"/>
          </a:p>
        </p:txBody>
      </p:sp>
    </p:spTree>
    <p:extLst>
      <p:ext uri="{BB962C8B-B14F-4D97-AF65-F5344CB8AC3E}">
        <p14:creationId xmlns:p14="http://schemas.microsoft.com/office/powerpoint/2010/main" val="3351961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601" y="2060577"/>
            <a:ext cx="4397484"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5967" y="2056093"/>
            <a:ext cx="4397487"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D448487-F2CA-4F48-8639-EB726057AF3B}" type="slidenum">
              <a:rPr lang="en-US" smtClean="0"/>
              <a:pPr>
                <a:defRPr/>
              </a:pPr>
              <a:t>‹#›</a:t>
            </a:fld>
            <a:endParaRPr lang="en-US"/>
          </a:p>
        </p:txBody>
      </p:sp>
    </p:spTree>
    <p:extLst>
      <p:ext uri="{BB962C8B-B14F-4D97-AF65-F5344CB8AC3E}">
        <p14:creationId xmlns:p14="http://schemas.microsoft.com/office/powerpoint/2010/main" val="918106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600" y="1905000"/>
            <a:ext cx="439748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601" y="2514600"/>
            <a:ext cx="4397484"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5969" y="1905000"/>
            <a:ext cx="439748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5969" y="2514600"/>
            <a:ext cx="4397484"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4929F41F-2F33-4AF4-B4BC-3F3AD3E3139A}" type="slidenum">
              <a:rPr lang="en-US" smtClean="0"/>
              <a:pPr>
                <a:defRPr/>
              </a:pPr>
              <a:t>‹#›</a:t>
            </a:fld>
            <a:endParaRPr lang="en-US"/>
          </a:p>
        </p:txBody>
      </p:sp>
    </p:spTree>
    <p:extLst>
      <p:ext uri="{BB962C8B-B14F-4D97-AF65-F5344CB8AC3E}">
        <p14:creationId xmlns:p14="http://schemas.microsoft.com/office/powerpoint/2010/main" val="368676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pPr>
              <a:defRPr/>
            </a:pPr>
            <a:endParaRPr lang="en-US"/>
          </a:p>
        </p:txBody>
      </p:sp>
      <p:sp>
        <p:nvSpPr>
          <p:cNvPr id="5" name="Footer Placeholder 3"/>
          <p:cNvSpPr>
            <a:spLocks noGrp="1"/>
          </p:cNvSpPr>
          <p:nvPr>
            <p:ph type="ftr" sz="quarter" idx="11"/>
          </p:nvPr>
        </p:nvSpPr>
        <p:spPr/>
        <p:txBody>
          <a:bodyPr/>
          <a:lstStyle/>
          <a:p>
            <a:pPr>
              <a:defRPr/>
            </a:pPr>
            <a:endParaRPr lang="en-US"/>
          </a:p>
        </p:txBody>
      </p:sp>
      <p:sp>
        <p:nvSpPr>
          <p:cNvPr id="6" name="Slide Number Placeholder 4"/>
          <p:cNvSpPr>
            <a:spLocks noGrp="1"/>
          </p:cNvSpPr>
          <p:nvPr>
            <p:ph type="sldNum" sz="quarter" idx="12"/>
          </p:nvPr>
        </p:nvSpPr>
        <p:spPr/>
        <p:txBody>
          <a:bodyPr/>
          <a:lstStyle/>
          <a:p>
            <a:pPr>
              <a:defRPr/>
            </a:pPr>
            <a:fld id="{7EFE9844-421B-46C9-9CB0-8FC0D288DFAA}" type="slidenum">
              <a:rPr lang="en-US" smtClean="0"/>
              <a:pPr>
                <a:defRPr/>
              </a:pPr>
              <a:t>‹#›</a:t>
            </a:fld>
            <a:endParaRPr lang="en-US"/>
          </a:p>
        </p:txBody>
      </p:sp>
    </p:spTree>
    <p:extLst>
      <p:ext uri="{BB962C8B-B14F-4D97-AF65-F5344CB8AC3E}">
        <p14:creationId xmlns:p14="http://schemas.microsoft.com/office/powerpoint/2010/main" val="273600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pPr>
              <a:defRPr/>
            </a:pPr>
            <a:endParaRPr lang="en-US"/>
          </a:p>
        </p:txBody>
      </p:sp>
      <p:sp>
        <p:nvSpPr>
          <p:cNvPr id="5" name="Footer Placeholder 2"/>
          <p:cNvSpPr>
            <a:spLocks noGrp="1"/>
          </p:cNvSpPr>
          <p:nvPr>
            <p:ph type="ftr" sz="quarter" idx="11"/>
          </p:nvPr>
        </p:nvSpPr>
        <p:spPr/>
        <p:txBody>
          <a:bodyPr/>
          <a:lstStyle/>
          <a:p>
            <a:pPr>
              <a:defRPr/>
            </a:pPr>
            <a:endParaRPr lang="en-US"/>
          </a:p>
        </p:txBody>
      </p:sp>
      <p:sp>
        <p:nvSpPr>
          <p:cNvPr id="6" name="Slide Number Placeholder 3"/>
          <p:cNvSpPr>
            <a:spLocks noGrp="1"/>
          </p:cNvSpPr>
          <p:nvPr>
            <p:ph type="sldNum" sz="quarter" idx="12"/>
          </p:nvPr>
        </p:nvSpPr>
        <p:spPr/>
        <p:txBody>
          <a:bodyPr/>
          <a:lstStyle/>
          <a:p>
            <a:pPr>
              <a:defRPr/>
            </a:pPr>
            <a:fld id="{8082164F-CA19-4476-90FD-AFC862BC6C27}" type="slidenum">
              <a:rPr lang="en-US" smtClean="0"/>
              <a:pPr>
                <a:defRPr/>
              </a:pPr>
              <a:t>‹#›</a:t>
            </a:fld>
            <a:endParaRPr lang="en-US"/>
          </a:p>
        </p:txBody>
      </p:sp>
    </p:spTree>
    <p:extLst>
      <p:ext uri="{BB962C8B-B14F-4D97-AF65-F5344CB8AC3E}">
        <p14:creationId xmlns:p14="http://schemas.microsoft.com/office/powerpoint/2010/main" val="977873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5255" y="1447800"/>
            <a:ext cx="3401949"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5863" y="1447800"/>
            <a:ext cx="5197351"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5255" y="3129282"/>
            <a:ext cx="3401949"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pPr>
              <a:defRPr/>
            </a:pPr>
            <a:endParaRPr lang="en-US"/>
          </a:p>
        </p:txBody>
      </p:sp>
      <p:sp>
        <p:nvSpPr>
          <p:cNvPr id="5" name="Footer Placeholder 5"/>
          <p:cNvSpPr>
            <a:spLocks noGrp="1"/>
          </p:cNvSpPr>
          <p:nvPr>
            <p:ph type="ftr" sz="quarter" idx="11"/>
          </p:nvPr>
        </p:nvSpPr>
        <p:spPr/>
        <p:txBody>
          <a:bodyPr/>
          <a:lstStyle/>
          <a:p>
            <a:pPr>
              <a:defRPr/>
            </a:pPr>
            <a:endParaRPr lang="en-US"/>
          </a:p>
        </p:txBody>
      </p:sp>
      <p:sp>
        <p:nvSpPr>
          <p:cNvPr id="6" name="Slide Number Placeholder 6"/>
          <p:cNvSpPr>
            <a:spLocks noGrp="1"/>
          </p:cNvSpPr>
          <p:nvPr>
            <p:ph type="sldNum" sz="quarter" idx="12"/>
          </p:nvPr>
        </p:nvSpPr>
        <p:spPr/>
        <p:txBody>
          <a:bodyPr/>
          <a:lstStyle/>
          <a:p>
            <a:pPr>
              <a:defRPr/>
            </a:pPr>
            <a:fld id="{5057B16A-1605-4111-B385-DC69F34A89C2}" type="slidenum">
              <a:rPr lang="en-US" smtClean="0"/>
              <a:pPr>
                <a:defRPr/>
              </a:pPr>
              <a:t>‹#›</a:t>
            </a:fld>
            <a:endParaRPr lang="en-US"/>
          </a:p>
        </p:txBody>
      </p:sp>
    </p:spTree>
    <p:extLst>
      <p:ext uri="{BB962C8B-B14F-4D97-AF65-F5344CB8AC3E}">
        <p14:creationId xmlns:p14="http://schemas.microsoft.com/office/powerpoint/2010/main" val="4073160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208" y="1854192"/>
            <a:ext cx="5094232"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51357" y="1143000"/>
            <a:ext cx="320123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5255" y="3657600"/>
            <a:ext cx="5086304"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91884D3-6D5C-404B-BA69-99F12CADD00F}" type="slidenum">
              <a:rPr lang="en-US" smtClean="0"/>
              <a:pPr>
                <a:defRPr/>
              </a:pPr>
              <a:t>‹#›</a:t>
            </a:fld>
            <a:endParaRPr lang="en-US"/>
          </a:p>
        </p:txBody>
      </p:sp>
    </p:spTree>
    <p:extLst>
      <p:ext uri="{BB962C8B-B14F-4D97-AF65-F5344CB8AC3E}">
        <p14:creationId xmlns:p14="http://schemas.microsoft.com/office/powerpoint/2010/main" val="3257857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8399243" y="1676400"/>
            <a:ext cx="37592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7586443" y="-457200"/>
            <a:ext cx="21336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399243" y="6096000"/>
            <a:ext cx="13208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205317" y="2667000"/>
            <a:ext cx="5588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119717" y="2895600"/>
            <a:ext cx="31496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10327525" y="0"/>
            <a:ext cx="9144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280" y="452718"/>
            <a:ext cx="940717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600" y="2052925"/>
            <a:ext cx="8948872"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8419" y="1790661"/>
            <a:ext cx="990599" cy="30487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a:defRPr/>
            </a:pPr>
            <a:endParaRPr lang="en-US"/>
          </a:p>
        </p:txBody>
      </p:sp>
      <p:sp>
        <p:nvSpPr>
          <p:cNvPr id="5" name="Footer Placeholder 4"/>
          <p:cNvSpPr>
            <a:spLocks noGrp="1"/>
          </p:cNvSpPr>
          <p:nvPr>
            <p:ph type="ftr" sz="quarter" idx="3"/>
          </p:nvPr>
        </p:nvSpPr>
        <p:spPr>
          <a:xfrm rot="5400000">
            <a:off x="8954413" y="3225261"/>
            <a:ext cx="3859795" cy="30488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a:defRPr/>
            </a:pPr>
            <a:endParaRPr lang="en-US"/>
          </a:p>
        </p:txBody>
      </p:sp>
      <p:sp>
        <p:nvSpPr>
          <p:cNvPr id="6" name="Slide Number Placeholder 5"/>
          <p:cNvSpPr>
            <a:spLocks noGrp="1"/>
          </p:cNvSpPr>
          <p:nvPr>
            <p:ph type="sldNum" sz="quarter" idx="4"/>
          </p:nvPr>
        </p:nvSpPr>
        <p:spPr bwMode="gray">
          <a:xfrm>
            <a:off x="10355242" y="295737"/>
            <a:ext cx="838417"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pPr>
              <a:defRPr/>
            </a:pPr>
            <a:fld id="{76483767-52B9-4230-B6F5-5965E3EC93B8}" type="slidenum">
              <a:rPr lang="en-US" smtClean="0"/>
              <a:pPr>
                <a:defRPr/>
              </a:pPr>
              <a:t>‹#›</a:t>
            </a:fld>
            <a:endParaRPr lang="en-US"/>
          </a:p>
        </p:txBody>
      </p:sp>
    </p:spTree>
    <p:extLst>
      <p:ext uri="{BB962C8B-B14F-4D97-AF65-F5344CB8AC3E}">
        <p14:creationId xmlns:p14="http://schemas.microsoft.com/office/powerpoint/2010/main" val="60942575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9.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12.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13.jpeg"/><Relationship Id="rId3" Type="http://schemas.openxmlformats.org/officeDocument/2006/relationships/notesSlide" Target="../notesSlides/notesSlide7.xml"/><Relationship Id="rId7" Type="http://schemas.openxmlformats.org/officeDocument/2006/relationships/diagramColors" Target="../diagrams/colors1.xml"/><Relationship Id="rId12" Type="http://schemas.openxmlformats.org/officeDocument/2006/relationships/image" Target="../media/image12.jpeg"/><Relationship Id="rId2" Type="http://schemas.openxmlformats.org/officeDocument/2006/relationships/slideLayout" Target="../slideLayouts/slideLayout7.xml"/><Relationship Id="rId16" Type="http://schemas.openxmlformats.org/officeDocument/2006/relationships/image" Target="../media/image16.png"/><Relationship Id="rId1" Type="http://schemas.openxmlformats.org/officeDocument/2006/relationships/tags" Target="../tags/tag3.xml"/><Relationship Id="rId6" Type="http://schemas.openxmlformats.org/officeDocument/2006/relationships/diagramQuickStyle" Target="../diagrams/quickStyle1.xml"/><Relationship Id="rId11" Type="http://schemas.openxmlformats.org/officeDocument/2006/relationships/image" Target="../media/image11.jpeg"/><Relationship Id="rId5" Type="http://schemas.openxmlformats.org/officeDocument/2006/relationships/diagramLayout" Target="../diagrams/layout1.xml"/><Relationship Id="rId15" Type="http://schemas.openxmlformats.org/officeDocument/2006/relationships/image" Target="../media/image15.png"/><Relationship Id="rId10" Type="http://schemas.openxmlformats.org/officeDocument/2006/relationships/image" Target="../media/image10.jpeg"/><Relationship Id="rId4" Type="http://schemas.openxmlformats.org/officeDocument/2006/relationships/diagramData" Target="../diagrams/data1.xml"/><Relationship Id="rId9" Type="http://schemas.openxmlformats.org/officeDocument/2006/relationships/image" Target="../media/image9.jpeg"/><Relationship Id="rId14" Type="http://schemas.openxmlformats.org/officeDocument/2006/relationships/image" Target="../media/image14.png"/></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9.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1.xml"/><Relationship Id="rId1" Type="http://schemas.openxmlformats.org/officeDocument/2006/relationships/slideLayout" Target="../slideLayouts/slideLayout18.xml"/><Relationship Id="rId5" Type="http://schemas.openxmlformats.org/officeDocument/2006/relationships/image" Target="../media/image32.emf"/><Relationship Id="rId4" Type="http://schemas.openxmlformats.org/officeDocument/2006/relationships/image" Target="../media/image31.e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8" Type="http://schemas.openxmlformats.org/officeDocument/2006/relationships/image" Target="../media/image38.jpg"/><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notesSlide" Target="../notesSlides/notesSlide15.xml"/><Relationship Id="rId1" Type="http://schemas.openxmlformats.org/officeDocument/2006/relationships/slideLayout" Target="../slideLayouts/slideLayout20.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2.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6.xml"/><Relationship Id="rId1" Type="http://schemas.openxmlformats.org/officeDocument/2006/relationships/slideLayout" Target="../slideLayouts/slideLayout20.xml"/><Relationship Id="rId4" Type="http://schemas.openxmlformats.org/officeDocument/2006/relationships/image" Target="../media/image40.jpg"/></Relationships>
</file>

<file path=ppt/slides/_rels/slide2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7.xml"/><Relationship Id="rId1" Type="http://schemas.openxmlformats.org/officeDocument/2006/relationships/slideLayout" Target="../slideLayouts/slideLayout20.xml"/><Relationship Id="rId4" Type="http://schemas.openxmlformats.org/officeDocument/2006/relationships/image" Target="../media/image42.jp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1.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447801"/>
            <a:ext cx="7772400" cy="1143000"/>
          </a:xfrm>
        </p:spPr>
        <p:txBody>
          <a:bodyPr>
            <a:normAutofit fontScale="90000"/>
          </a:bodyPr>
          <a:lstStyle/>
          <a:p>
            <a:br>
              <a:rPr lang="en-US" sz="5400" dirty="0"/>
            </a:br>
            <a:r>
              <a:rPr lang="en-US" sz="4900" dirty="0"/>
              <a:t>Medical Countermeasures and Closed POD Planning</a:t>
            </a:r>
          </a:p>
        </p:txBody>
      </p:sp>
      <p:sp>
        <p:nvSpPr>
          <p:cNvPr id="3" name="Subtitle 2"/>
          <p:cNvSpPr>
            <a:spLocks noGrp="1"/>
          </p:cNvSpPr>
          <p:nvPr>
            <p:ph type="subTitle" idx="1"/>
          </p:nvPr>
        </p:nvSpPr>
        <p:spPr>
          <a:xfrm>
            <a:off x="4648200" y="3162300"/>
            <a:ext cx="5562600" cy="1676400"/>
          </a:xfrm>
        </p:spPr>
        <p:txBody>
          <a:bodyPr>
            <a:normAutofit/>
          </a:bodyPr>
          <a:lstStyle/>
          <a:p>
            <a:pPr algn="l"/>
            <a:r>
              <a:rPr lang="en-US" b="1" dirty="0"/>
              <a:t>Melanie Simons</a:t>
            </a:r>
            <a:r>
              <a:rPr lang="en-US" dirty="0"/>
              <a:t>, </a:t>
            </a:r>
            <a:br>
              <a:rPr lang="en-US" dirty="0"/>
            </a:br>
            <a:r>
              <a:rPr lang="en-US" dirty="0"/>
              <a:t>SNS Program Manager</a:t>
            </a:r>
          </a:p>
          <a:p>
            <a:pPr algn="l"/>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0200" y="5410201"/>
            <a:ext cx="2706630" cy="1307595"/>
          </a:xfrm>
          <a:prstGeom prst="rect">
            <a:avLst/>
          </a:prstGeom>
        </p:spPr>
      </p:pic>
    </p:spTree>
    <p:extLst>
      <p:ext uri="{BB962C8B-B14F-4D97-AF65-F5344CB8AC3E}">
        <p14:creationId xmlns:p14="http://schemas.microsoft.com/office/powerpoint/2010/main" val="168244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2057400" y="152400"/>
            <a:ext cx="7467600" cy="838200"/>
          </a:xfrm>
        </p:spPr>
        <p:txBody>
          <a:bodyPr/>
          <a:lstStyle/>
          <a:p>
            <a:r>
              <a:rPr lang="en-US" sz="4000" dirty="0">
                <a:ea typeface="Verdana" pitchFamily="34" charset="0"/>
                <a:cs typeface="Verdana" pitchFamily="34" charset="0"/>
              </a:rPr>
              <a:t>REQUESTING THE SNS</a:t>
            </a:r>
          </a:p>
        </p:txBody>
      </p:sp>
      <p:sp>
        <p:nvSpPr>
          <p:cNvPr id="2" name="Text Placeholder 1"/>
          <p:cNvSpPr>
            <a:spLocks noGrp="1"/>
          </p:cNvSpPr>
          <p:nvPr>
            <p:ph type="body" sz="half" idx="1"/>
          </p:nvPr>
        </p:nvSpPr>
        <p:spPr>
          <a:xfrm>
            <a:off x="2286000" y="1143000"/>
            <a:ext cx="7162800" cy="3276600"/>
          </a:xfrm>
        </p:spPr>
        <p:txBody>
          <a:bodyPr>
            <a:normAutofit fontScale="92500" lnSpcReduction="20000"/>
          </a:bodyPr>
          <a:lstStyle/>
          <a:p>
            <a:pPr marL="514350" indent="-514350">
              <a:buFont typeface="+mj-lt"/>
              <a:buAutoNum type="arabicPeriod"/>
              <a:defRPr/>
            </a:pPr>
            <a:r>
              <a:rPr lang="en-US" dirty="0"/>
              <a:t>State/Local resources are insufficient or depleted</a:t>
            </a:r>
          </a:p>
          <a:p>
            <a:pPr marL="514350" indent="-514350">
              <a:buFont typeface="+mj-lt"/>
              <a:buAutoNum type="arabicPeriod"/>
              <a:defRPr/>
            </a:pPr>
            <a:endParaRPr lang="en-US" dirty="0"/>
          </a:p>
          <a:p>
            <a:pPr marL="514350" indent="-514350">
              <a:buFont typeface="+mj-lt"/>
              <a:buAutoNum type="arabicPeriod"/>
              <a:defRPr/>
            </a:pPr>
            <a:r>
              <a:rPr lang="en-US" dirty="0"/>
              <a:t>The Governor and OEPR are advised by the Governor's Expert Emergency Epidemic Response Committee (GEEERC)</a:t>
            </a:r>
          </a:p>
          <a:p>
            <a:pPr marL="514350" indent="-514350">
              <a:buFont typeface="+mj-lt"/>
              <a:buAutoNum type="arabicPeriod"/>
              <a:defRPr/>
            </a:pPr>
            <a:endParaRPr lang="en-US" dirty="0"/>
          </a:p>
          <a:p>
            <a:pPr marL="514350" indent="-514350">
              <a:buFont typeface="+mj-lt"/>
              <a:buAutoNum type="arabicPeriod"/>
              <a:defRPr/>
            </a:pPr>
            <a:r>
              <a:rPr lang="en-US" dirty="0"/>
              <a:t>OEPR makes the request to CDC</a:t>
            </a:r>
          </a:p>
          <a:p>
            <a:pPr marL="514350" indent="-514350">
              <a:buFont typeface="+mj-lt"/>
              <a:buAutoNum type="arabicPeriod"/>
              <a:defRPr/>
            </a:pPr>
            <a:endParaRPr lang="en-US" dirty="0"/>
          </a:p>
          <a:p>
            <a:pPr marL="514350" indent="-514350">
              <a:buFont typeface="+mj-lt"/>
              <a:buAutoNum type="arabicPeriod"/>
              <a:defRPr/>
            </a:pPr>
            <a:r>
              <a:rPr lang="en-US" dirty="0"/>
              <a:t>DHHS authorizes deployment of Push Package or Designated Managed Inventory</a:t>
            </a:r>
          </a:p>
          <a:p>
            <a:pPr marL="514350" indent="-514350">
              <a:buFont typeface="+mj-lt"/>
              <a:buAutoNum type="arabicPeriod"/>
              <a:defRPr/>
            </a:pPr>
            <a:endParaRPr lang="en-US" dirty="0"/>
          </a:p>
          <a:p>
            <a:pPr marL="514350" indent="-514350">
              <a:buFont typeface="+mj-lt"/>
              <a:buAutoNum type="arabicPeriod"/>
              <a:defRPr/>
            </a:pPr>
            <a:endParaRPr lang="en-US" dirty="0"/>
          </a:p>
        </p:txBody>
      </p:sp>
      <p:pic>
        <p:nvPicPr>
          <p:cNvPr id="40963" name="Picture 14"/>
          <p:cNvPicPr>
            <a:picLocks noChangeAspect="1" noChangeArrowheads="1"/>
          </p:cNvPicPr>
          <p:nvPr/>
        </p:nvPicPr>
        <p:blipFill>
          <a:blip r:embed="rId3" cstate="print"/>
          <a:srcRect/>
          <a:stretch>
            <a:fillRect/>
          </a:stretch>
        </p:blipFill>
        <p:spPr bwMode="auto">
          <a:xfrm>
            <a:off x="2667000" y="4648200"/>
            <a:ext cx="6858000" cy="1905000"/>
          </a:xfrm>
          <a:prstGeom prst="rect">
            <a:avLst/>
          </a:prstGeom>
          <a:noFill/>
          <a:ln w="9525">
            <a:noFill/>
            <a:miter lim="800000"/>
            <a:headEnd/>
            <a:tailEnd/>
          </a:ln>
        </p:spPr>
      </p:pic>
      <p:sp>
        <p:nvSpPr>
          <p:cNvPr id="40965" name="AutoShape 8" descr="data:image/jpeg;base64,/9j/4AAQSkZJRgABAQAAAQABAAD/2wCEAAkGBhQSERIUEBIVFRQUFBQUDxQUFBUUFBQUFBQVFBQUFRQXHCYeFxkjGRQUHy8gIycpLCwsFR4xNTAqNSYrLCkBCQoKDgwOGg8PGiwcHBwsKSkpKSkpKSkpKSwpLCkpKSkpLCkpKSksKSkpLCksKSksKSwpKSwpLCwpKSksLCwsKf/AABEIANUA7QMBIgACEQEDEQH/xAAcAAAABwEBAAAAAAAAAAAAAAAAAQIDBAUGBwj/xAA/EAABAwIEAwQHBgMIAwAAAAABAAIDBBEFITFBBhJRImFxgRMykaGxwfAHFEJSYtFy4fEVIzNTgpKisiQldP/EABoBAAIDAQEAAAAAAAAAAAAAAAACAQMEBQb/xAAqEQACAgICAQMCBgMAAAAAAAAAAQIRAxIhMUEEImFxgRMzUZGx0QUjMv/aAAwDAQACEQMRAD8AvKyM8qopGm60tR6qpZ481z2dJAp1aQOVbDqrKnzUIdkuPNS2R5Kv5rKQyU2WvGZ5jvoU7DDmoglKfglzVxnL2iVqwKqoVasKghii1RqvIFSeZR6rRLII9mPxLUlVgKs8UNiVnanHYY/WeMtbZqqy1mmwt3a8lfwrnNJ9otIx3ac+3c2/wK0eE/aBQzENZUsDjo2S8ZPgXWHvQT4NexG5Ijclq1FJFmjupdMLBILU7GpBseum5jkl3Ueodkhio5fx1HzTHwXKMdpbPXX+K2Xk8lzrHaW5VadDqFsyIiTkUasBSomwC6dMSSoTG1OgIcqU1SxRyMJyySxLSEnWJpMlUSvzVlJoqueO5WRnRQ7E5To32UGniVlFHdQhmIbVZ5qS2qyTUdFdShRLRBmTJIjffFKpKsXRf2bfZGKK2gWizNsy7oa0K8gqAVk4WZq0EvIwvcbNAuUrY8XsXUs7Wguc4NAzJJsB5lYniPj1rbtiItpznU/wt+Z8gqDiPiKSY2BIYMw3LK2XMTpfNZSobmb3PXv8zoFneSy9Y6JldxI6TMlzvbb3qmq5A/W3l8wSj5Sb5eQNh5kjNV1VcflHWxz+N1CdgxmojttbxaPd3KBMxPucTqbeyyaMJHf4KxFdGr4Q+02eib6Mj0sQ9Rryex3NdqB3adF0Xh37YKeokEcrDAXZNc5wcwk7E2Frrhjhc5eVymr6qyxD1ux10tq8+8C/aLPSubG9xkh/y3G5Avn6N2xtewORtZdzw/FWTRskicHMeA5pG4P17kJjFiSo1RoUDUKNPUaqWwoxHEjbyG2wXPsbfmul49Dck92a5ZjsnbPiqWWRK4pCcGiQniVTEkImhGUYVjKx2NKKKJKKQk69NGOVVMjO0r6ogIGiqHR3csb6OlEOCNWEMaYghUluShDsdjspbCFWsNyp0ZyWqBjnEeDgkkhNekSmPuVcZtWSqeMEhUnG+L2LYWZbnpc6E+A+K0lIwWudBmfDVch4jxnnne8nK7nZb3091gs+aVcGjBDyxU9VcnLIG3s3+P1rWVdQ4mwyB3O/fmnzKAwGwLjmBsP6J/B8GdOeZxIbfXr+6z7UjVrbKp8JO/u91kI+HXybHzyC6FQ8Pxx6NF+p19qtYqMAZKFJvodYV5MBRcDNtcgk+Fgjr+DGAdklp6bZfNdCMGSiVEN1D2XkfSPVHK5eG8yBfL1nHJoHnqqfEsLMfgcgV1Wow8DO17Zi9zby0WUxynMrrNaeVubj3DLL62VkMjumUZcCS4MU3LTZdO+zfilsNOY3k3a4u8nZ3WEnw/ldlp+/81LwX+7kadieU+B/rfyV+xkSo7CzjKJ25BVjh9d6XPZYObDwBdafhCYchbuD9e5TTBM0E0QcLEZLBca8JAtMsQzGbmjcdy35Kg4vK1sTy7QA/BSx0cJLbJpSqn1nW6m3tUYBTEqydhFBqBRtTsqHWBGhGjKUk9BTUd2qimobOWrdoq2eMErLJG+Eiuhpk6aRTooU5yJSzYpDSEHJLDSrOWEKOQrFOiuSsrZAUmIuup8jQmWjNWLImylxHMZcfuVRymx9E7Putn7rrjU1I6WRrRoBc/L3rteIM5qScDeF9v8AaVyCmk5HknXmaD/pAPxcky92WY+iTHg77OyOTRbzt9eQW0wikDY2i1rAD2BKo4g7MDxU1oDQsqTfJvSS6FhuiXzJv0iIlOmgoc51GkKU+UbkDxTLngqGC4GKll2+KraqnAYQB9WVnI9QKo5ZJfIPlHPcUfaXpY6eFk5RTtMnJ+oe0GxHxRY/Tlz+Yf6h02/ZQ8PYRNHfK7rnxH1dal0cyXDOlzgWsm6CsMTrtUA1t0tjyn2KzVN4oaBmM7LN8S8QulaWjJvRNStVLXuUMsiykn1KjFSJjmo6eJVk7AgECjCsKh6MIyijSilJPRUsmSrpZc0qV5IVcZM1j7OglRbRPT11XRzJ5s6iTogfkUd7E5zJtxVMpgMPjTXIlyyWUZ06qjlpkNFxSsDmlvUEHzFlxjE8LkZM5jgcpCCfAgX8MrrreHVWay+L04fNK5wzL9fPNbHk2SY+HHs38C2PLGNa3UtChVtUxv8AiT2d0aLn2AEq1kgLmt5TYWaL72yvZQpcJjIDSy4BuL2163uq2bGuOBmkxOwuHczeti0jO2hGlxqrMyHl5trKJ9wsPVyAIAvoNbJ6ofaNo6AJaYyTor5Z+c53NzYBoJcfJNQ4hBflD382dwWu2vuBa2R9isY6Y3BaBluLj+iP7m0OJ5Bc3ucr567KUhGnfBGiaTazrjY32+aEzbqS2lANxYdw0UerdZHQ1GWq6H0j3M3B/kfkrCn4YiY1oILiDcOJzB7u7uT7aAmYOAvcG/idPmrmdvqm99vYNwmUmV48UV2jPCCxt0PwU8R5KJLJd5I6n4qx/Cr4o5U3T4IMsizuKydpaCZizmKjtJyYMrXlMBOvTTVbESYZRtRFG1MVj0aUUUYSi1KSd7Kq6jJyuJm5KgqX9pZoHR8Ehr0/CVCY/NS4CkzCE9gRSJTHZJiaRY2CIFbJa6qXVovqn8UnVJG0kqrW+S2kabD6jRR8bgAcXN0eL+e6Rh7SrKqjHIHHPlPTS+V1difgsxyUWQoW2HcNEYAuoRqrfJNuxA3sP6LTska6Jk8u3XQKFWu0HcmvvPI67gTc+sMwAk1FU06ZnuzKWxkkiXR1Q05lLJ71SNuSLNLbXzP8lJbNy9be2yFIikSpRZQKvVSHyX0N1GrW5AqGxZD1ORbP8wGQuRum66QtY7YkkjuvkPmUigxFvOWAkvADi0Ak8p3HXxSsXDuQlwt+UHXxPRNEqnKosz8EmfmtFFawWIp6w83+paygmuAtbRxUxyqpxa4WTxlnaWxndksljfrlQWRKR4TO6kvCjlWormEUbUSU1OxCRElWQiGSPlSEnfptFmaw2etIdFT4hQ8xuNVlVo3kOOTNT4zuq2miIcQdQrNgUSjYDwnsotRVZJ6XRVNbe2SzvGx0iBXuLjknqSkyCRHEb5hW9JBpkmjjFsfoqW1lOvbUZbpULbDRHIFZ+FQrkZzFaYc5DQAMiLC1r93iCq2UBly7S9yfrZX+Lx5Bw2yd4HfyPxVW88zfcVXKNM34p7RIkWIRuA5XtI7jdOtezUW79AmKZgidYMa5t/VI775ZKYySI5iCx12PzspSsd2u1ZFkq2X1HsKjxYg1zrNB7zykDLvUmqqOccrWBo0sNbXuk01Ny6DP61UMEn54JMUWXiTZR8WfYKYX7dB9FUuIT8zskorLfhHDwPSzkdp/Yb/A3+fwT2MwcwIUnAnf+My36v8AsU5UxXVyjfJhl5OcTYTyvy6rSUMYa0XCXiNJY5oSPFgtCMco0xU4BWUxptnWV+alZ/GZgXKSUU71G3Ul+6jKxCTAUtoSSlNTsQlwjJKASYdEfMkJO/8AJkoU0WasI35Jl5CrZrTZXOoruupcdGhz5qXGVFEtkZ1IozsNCtbpNkOIKbK3+zR0UmCkAUmyU0oUaIcrGxAi9Cn7oEp6FsiOpAbgjIix81lKul9HI5l9LW8Nvdb2LaByx3FhLagOH4mC/kSFRmSqzT6eT2ohTx91+ibYDsnfSggEZp5jvLyVCOknwNNjSgLZ9Pig1+ZuVEqqsaX8e9QyuToFXUcrD1KrQ3Ik67p1xLzc6N+KVHAXENG+vd3qEm3SE6Vs1PDTQ6naNxe/mSVNqGWWYxPEJqaB8lMQDG0OIcLte1vrA73tncKzwDiVldTCVos71ZWa8jxt4EWI8Vvnj0RzVk2bK/HHjlKyTsbz5TstBjUvrZ7LEmC7idksU2JLsn1OMDZVU05OZT81EbZKNICBmE1NBSGedNIIKyJRIMlKakJbUzEJkWiUBdIiOScYEgx3GOoyUSetsqCLGHEKBVYm4pNGatkayKqBIzVjHVCy51HijgdVbU+KOtmVKiRsjYfeggKsLKnEXJs4g7qm1ZGyNf8AfAi++hZD+0XdUPv7uqnQjdGv++hH99CyDa53VOCud1RqGyNR99Cz3EsgeWEHS4d5gEe5Z/E+NY4iRzc7/wArM7eJ0CTwm989JLM/Nz6iR48AGtsPIJJ4totFmLKozTFVETxnGbdRsfJMGum0LAe8EhWXOMk9GwHRYFwdNpvophLK79ITsVH1zKsZGjZExl8gPrrdTy+EI41y2M+jsA0akqbT03IP1H1j07h3J6GnDb7nc93d0UDHcYZTQukef4G6FztmhdPBg/DW0uzmZ/Ub+2PRm/tD4gDI/u7D2pBeXuZsPE/BZngzis0cruYExSWEgGoI0eB3XPkVSV1a6aR8khu55JP7DoAMkwpk9mZ06OqV1YJs2EFrswRoQoTqVYrB8cdAd3MPrN+Y6FbXC8Wjn9Q+IOTh5JoJEtljTUN26KtxPDLbLT07ByqBireySU7iWGBqYrFNFSq85lQyVT5KpCiUpiQUtqkUlxaJYcm4zknGBISbCnqhy6qPUTDqlQYM+2ijVWHubqFMmki2KY2yozVtT1Iss5I2yUyosqMeS3Ra40jUsqAidOFm4q0k5KxijcRc5Dck2stuvBm354LT0qHpVnK/iGOL8XMejf3WYxLieWS4BLW9G5e0qOEFm3xPiqGAG55nflbn7ToFjsU4smnuAeRn5W9O86lUbBzG503ToI/YJQH2dlvj9XXVvs0N8Pj/AI5b/wC4/uuRvfe66l9mNW1lA90jg1jJHlznGwAyPzTR7BXfBaVtLyPt+F2be47t/bzTPOWaaboqri6GQ8gY4s3e+7Bbq1ti49xNvipOF1tO93K1xLzcsD97a2FtRdY54VOftZ04ZZQx3JP4YKenLhd3ZB3Op8B81Mji2aLD61O6kGLc/wBU3JJbRbceGMOuzBlzyyd9DEzw0EnQXuuP8W8QGqnJH+Gy7Yh1G7z3m3sAWr+0PiDkjEDD2pB/edzOnmQR4A9VzlE5eClIJBGiCrGCdojhmcx12uII0INiicisgDZ4Fx6W2ZU5jaQDMfxAfEK3xnGGuYC1wIIyINwfBc1T0FU5uQOW42TbMZSLeSXmKQQlYfUMfkTY9Dv4FSp6a2ir8iyIZSmlE9tkbEwpKjOSejTMYyS2lKSduhw8W0VbiWFixyWmhbko1bDkVml0bU+TlGOUvIVn5Kiy1/GgsCsJJJYEnb6CTDH3CZXXBJixtsbrW5jr3DxUPEsfkk1cbbAZAeSqGvuSeqDit7k2ZUg3PJSQESUFBIpuSAKSUV0ALLslrMJmP3KNoPZbI6V405nc1rd9mgnxKyF8lv8Ag2jBgjLhcHmy8XFNGO1oFJxaaEP7vhmPrLL+RDT2nJ2bSDcOFxpmC09dCPGxT0xDRc5ct773DRa1+t/dcbNvW1k7pHsZGC4kGwB9t/DI+Z6rmU9qj9v6PRTlHRuSrxJeOepI3nDnEzalvI5w9K0Z7ekA/E0dd7d91OxCqbGx73mzWtLnHoAM1muHeF2w2e7tPOpzHJv2D3bn4KD9pWNFrGU7T2n2fL/AD2R5kE+S68bjHk8/k1cvaYfFcQdPK+R+rjcD8o0DR4BREaCpu+RRKBKUkuagBJcgjQsgAkEaJAAurCkxl7BY9pvQ6jwKr0EAXba6N/6T0OnkUqyolPo6/Rr/ACd07iggt49EuNIDckbHJQPQtO7JIqjkq7D627QnKupsCs76NlcnPuPfVXOq13Z8St7xrVAghc+xA6DoPijAVZeyBHuluCQzUo3FaikSlApKAKADJRogjCADXSeFHBtLCT+W/vK5sVvsAlH3WBv6CT4NLiU+PsWRGrRzAC/r31/3ZW6Zd6seDKENsXDmcXWv0Adylo9x81UYhUBgjPgDbclu99s/Dfqr3ggu5y0+rzF2/wCJouf+Pw71i9N+Zfh/ydr1r9iVO0l+3z9zU1sgiaXvya0Fzj0aBcrimK4i6omklfq9xIHRv4W+QsFv/tMx60TYGHOQ8z7bRt0Hm4f8Suardkd8HGQEEEFWSAoiUd/5JJKAAUELIIAFkLI0aAEEIrJRRFAAQQQQBoMEm543NOZZof0nRSXRqu4Vd/f8v5muHsFx8CtNJR5pSaNBg3FzQ0XKfxPi9pbZpXOKNhVnGxJoh1NsLEqsyEk6LNVb7uKuMbl5WtaNXHPwCoZnZpoxoVsbbqjciGoRuTihIIIIANGEkI0AGVtuFz/4j3nRsb2N8SXXt5kLEEra4LJ/60DrIWnw9JzH3BF0m/gbHHacV8jVdTh3JuG5/HT5n2dXXPB1WBJK5xsxsJcTmMgSC7wte31eprmnsgZ923XM7D432FiazEa/0Ub42HOUASHflBBt5kDyCxYXU0334X6HZ9Uv9ctXxxbfl/ovhFbjOJmomfIfxHsjo0ZNHsA96hIIXW3vk4gLoIkEAAmyIBFZKQALIIIIANC6BRIAJJKU4pJQALo0lAFAFjgE/JUwnbnAPg7sn4rpclML5rldA28sY6vZ/wBguq1NULpWxomRpowrCFiCCYEZfG5SakjZoAHsVdKggghjY180tyJBBAQQQQQAV0YRoIABWpwqW1Cz/wClw/43+aJBLL/l/QuwfmR+pNrb2AGpc1t9fWJufefasfUScxv16m566+aCCzelXtb8m/8Aycnuo+Ehq6CCC1nKDSCjQQAYR2RIIANAokEAC6JnVBBABlIKCCAAECEEEASsIF54gf8AMZ/2H7Lc1UhuggkY0T//2Q=="/>
          <p:cNvSpPr>
            <a:spLocks noChangeAspect="1" noChangeArrowheads="1"/>
          </p:cNvSpPr>
          <p:nvPr/>
        </p:nvSpPr>
        <p:spPr bwMode="auto">
          <a:xfrm>
            <a:off x="1524001" y="-976313"/>
            <a:ext cx="2257425" cy="2028826"/>
          </a:xfrm>
          <a:prstGeom prst="rect">
            <a:avLst/>
          </a:prstGeom>
          <a:noFill/>
          <a:ln w="9525">
            <a:no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0966" name="AutoShape 10" descr="data:image/jpeg;base64,/9j/4AAQSkZJRgABAQAAAQABAAD/2wCEAAkGBhQSERIUEBIVFRQUFBQUDxQUFBUUFBQUFBQVFBQUFRQXHCYeFxkjGRQUHy8gIycpLCwsFR4xNTAqNSYrLCkBCQoKDgwOGg8PGiwcHBwsKSkpKSkpKSkpKSwpLCkpKSkpLCkpKSksKSkpLCksKSksKSwpKSwpLCwpKSksLCwsKf/AABEIANUA7QMBIgACEQEDEQH/xAAcAAAABwEBAAAAAAAAAAAAAAAAAQIDBAUGBwj/xAA/EAABAwIEAwQHBgMIAwAAAAABAAIDBBEFITFBBhJRImFxgRMykaGxwfAHFEJSYtFy4fEVIzNTgpKisiQldP/EABoBAAIDAQEAAAAAAAAAAAAAAAACAQMEBQb/xAAqEQACAgICAQMCBgMAAAAAAAAAAQIRAxIhMUEEImFxgRMzUZGx0QUjMv/aAAwDAQACEQMRAD8AvKyM8qopGm60tR6qpZ481z2dJAp1aQOVbDqrKnzUIdkuPNS2R5Kv5rKQyU2WvGZ5jvoU7DDmoglKfglzVxnL2iVqwKqoVasKghii1RqvIFSeZR6rRLII9mPxLUlVgKs8UNiVnanHYY/WeMtbZqqy1mmwt3a8lfwrnNJ9otIx3ac+3c2/wK0eE/aBQzENZUsDjo2S8ZPgXWHvQT4NexG5Ijclq1FJFmjupdMLBILU7GpBseum5jkl3Ueodkhio5fx1HzTHwXKMdpbPXX+K2Xk8lzrHaW5VadDqFsyIiTkUasBSomwC6dMSSoTG1OgIcqU1SxRyMJyySxLSEnWJpMlUSvzVlJoqueO5WRnRQ7E5To32UGniVlFHdQhmIbVZ5qS2qyTUdFdShRLRBmTJIjffFKpKsXRf2bfZGKK2gWizNsy7oa0K8gqAVk4WZq0EvIwvcbNAuUrY8XsXUs7Wguc4NAzJJsB5lYniPj1rbtiItpznU/wt+Z8gqDiPiKSY2BIYMw3LK2XMTpfNZSobmb3PXv8zoFneSy9Y6JldxI6TMlzvbb3qmq5A/W3l8wSj5Sb5eQNh5kjNV1VcflHWxz+N1CdgxmojttbxaPd3KBMxPucTqbeyyaMJHf4KxFdGr4Q+02eib6Mj0sQ9Rryex3NdqB3adF0Xh37YKeokEcrDAXZNc5wcwk7E2Frrhjhc5eVymr6qyxD1ux10tq8+8C/aLPSubG9xkh/y3G5Avn6N2xtewORtZdzw/FWTRskicHMeA5pG4P17kJjFiSo1RoUDUKNPUaqWwoxHEjbyG2wXPsbfmul49Dck92a5ZjsnbPiqWWRK4pCcGiQniVTEkImhGUYVjKx2NKKKJKKQk69NGOVVMjO0r6ogIGiqHR3csb6OlEOCNWEMaYghUluShDsdjspbCFWsNyp0ZyWqBjnEeDgkkhNekSmPuVcZtWSqeMEhUnG+L2LYWZbnpc6E+A+K0lIwWudBmfDVch4jxnnne8nK7nZb3091gs+aVcGjBDyxU9VcnLIG3s3+P1rWVdQ4mwyB3O/fmnzKAwGwLjmBsP6J/B8GdOeZxIbfXr+6z7UjVrbKp8JO/u91kI+HXybHzyC6FQ8Pxx6NF+p19qtYqMAZKFJvodYV5MBRcDNtcgk+Fgjr+DGAdklp6bZfNdCMGSiVEN1D2XkfSPVHK5eG8yBfL1nHJoHnqqfEsLMfgcgV1Wow8DO17Zi9zby0WUxynMrrNaeVubj3DLL62VkMjumUZcCS4MU3LTZdO+zfilsNOY3k3a4u8nZ3WEnw/ldlp+/81LwX+7kadieU+B/rfyV+xkSo7CzjKJ25BVjh9d6XPZYObDwBdafhCYchbuD9e5TTBM0E0QcLEZLBca8JAtMsQzGbmjcdy35Kg4vK1sTy7QA/BSx0cJLbJpSqn1nW6m3tUYBTEqydhFBqBRtTsqHWBGhGjKUk9BTUd2qimobOWrdoq2eMErLJG+Eiuhpk6aRTooU5yJSzYpDSEHJLDSrOWEKOQrFOiuSsrZAUmIuup8jQmWjNWLImylxHMZcfuVRymx9E7Putn7rrjU1I6WRrRoBc/L3rteIM5qScDeF9v8AaVyCmk5HknXmaD/pAPxcky92WY+iTHg77OyOTRbzt9eQW0wikDY2i1rAD2BKo4g7MDxU1oDQsqTfJvSS6FhuiXzJv0iIlOmgoc51GkKU+UbkDxTLngqGC4GKll2+KraqnAYQB9WVnI9QKo5ZJfIPlHPcUfaXpY6eFk5RTtMnJ+oe0GxHxRY/Tlz+Yf6h02/ZQ8PYRNHfK7rnxH1dal0cyXDOlzgWsm6CsMTrtUA1t0tjyn2KzVN4oaBmM7LN8S8QulaWjJvRNStVLXuUMsiykn1KjFSJjmo6eJVk7AgECjCsKh6MIyijSilJPRUsmSrpZc0qV5IVcZM1j7OglRbRPT11XRzJ5s6iTogfkUd7E5zJtxVMpgMPjTXIlyyWUZ06qjlpkNFxSsDmlvUEHzFlxjE8LkZM5jgcpCCfAgX8MrrreHVWay+L04fNK5wzL9fPNbHk2SY+HHs38C2PLGNa3UtChVtUxv8AiT2d0aLn2AEq1kgLmt5TYWaL72yvZQpcJjIDSy4BuL2163uq2bGuOBmkxOwuHczeti0jO2hGlxqrMyHl5trKJ9wsPVyAIAvoNbJ6ofaNo6AJaYyTor5Z+c53NzYBoJcfJNQ4hBflD382dwWu2vuBa2R9isY6Y3BaBluLj+iP7m0OJ5Bc3ucr567KUhGnfBGiaTazrjY32+aEzbqS2lANxYdw0UerdZHQ1GWq6H0j3M3B/kfkrCn4YiY1oILiDcOJzB7u7uT7aAmYOAvcG/idPmrmdvqm99vYNwmUmV48UV2jPCCxt0PwU8R5KJLJd5I6n4qx/Cr4o5U3T4IMsizuKydpaCZizmKjtJyYMrXlMBOvTTVbESYZRtRFG1MVj0aUUUYSi1KSd7Kq6jJyuJm5KgqX9pZoHR8Ehr0/CVCY/NS4CkzCE9gRSJTHZJiaRY2CIFbJa6qXVovqn8UnVJG0kqrW+S2kabD6jRR8bgAcXN0eL+e6Rh7SrKqjHIHHPlPTS+V1difgsxyUWQoW2HcNEYAuoRqrfJNuxA3sP6LTska6Jk8u3XQKFWu0HcmvvPI67gTc+sMwAk1FU06ZnuzKWxkkiXR1Q05lLJ71SNuSLNLbXzP8lJbNy9be2yFIikSpRZQKvVSHyX0N1GrW5AqGxZD1ORbP8wGQuRum66QtY7YkkjuvkPmUigxFvOWAkvADi0Ak8p3HXxSsXDuQlwt+UHXxPRNEqnKosz8EmfmtFFawWIp6w83+paygmuAtbRxUxyqpxa4WTxlnaWxndksljfrlQWRKR4TO6kvCjlWormEUbUSU1OxCRElWQiGSPlSEnfptFmaw2etIdFT4hQ8xuNVlVo3kOOTNT4zuq2miIcQdQrNgUSjYDwnsotRVZJ6XRVNbe2SzvGx0iBXuLjknqSkyCRHEb5hW9JBpkmjjFsfoqW1lOvbUZbpULbDRHIFZ+FQrkZzFaYc5DQAMiLC1r93iCq2UBly7S9yfrZX+Lx5Bw2yd4HfyPxVW88zfcVXKNM34p7RIkWIRuA5XtI7jdOtezUW79AmKZgidYMa5t/VI775ZKYySI5iCx12PzspSsd2u1ZFkq2X1HsKjxYg1zrNB7zykDLvUmqqOccrWBo0sNbXuk01Ny6DP61UMEn54JMUWXiTZR8WfYKYX7dB9FUuIT8zskorLfhHDwPSzkdp/Yb/A3+fwT2MwcwIUnAnf+My36v8AsU5UxXVyjfJhl5OcTYTyvy6rSUMYa0XCXiNJY5oSPFgtCMco0xU4BWUxptnWV+alZ/GZgXKSUU71G3Ul+6jKxCTAUtoSSlNTsQlwjJKASYdEfMkJO/8AJkoU0WasI35Jl5CrZrTZXOoruupcdGhz5qXGVFEtkZ1IozsNCtbpNkOIKbK3+zR0UmCkAUmyU0oUaIcrGxAi9Cn7oEp6FsiOpAbgjIix81lKul9HI5l9LW8Nvdb2LaByx3FhLagOH4mC/kSFRmSqzT6eT2ohTx91+ibYDsnfSggEZp5jvLyVCOknwNNjSgLZ9Pig1+ZuVEqqsaX8e9QyuToFXUcrD1KrQ3Ik67p1xLzc6N+KVHAXENG+vd3qEm3SE6Vs1PDTQ6naNxe/mSVNqGWWYxPEJqaB8lMQDG0OIcLte1vrA73tncKzwDiVldTCVos71ZWa8jxt4EWI8Vvnj0RzVk2bK/HHjlKyTsbz5TstBjUvrZ7LEmC7idksU2JLsn1OMDZVU05OZT81EbZKNICBmE1NBSGedNIIKyJRIMlKakJbUzEJkWiUBdIiOScYEgx3GOoyUSetsqCLGHEKBVYm4pNGatkayKqBIzVjHVCy51HijgdVbU+KOtmVKiRsjYfeggKsLKnEXJs4g7qm1ZGyNf8AfAi++hZD+0XdUPv7uqnQjdGv++hH99CyDa53VOCud1RqGyNR99Cz3EsgeWEHS4d5gEe5Z/E+NY4iRzc7/wArM7eJ0CTwm989JLM/Nz6iR48AGtsPIJJ4totFmLKozTFVETxnGbdRsfJMGum0LAe8EhWXOMk9GwHRYFwdNpvophLK79ITsVH1zKsZGjZExl8gPrrdTy+EI41y2M+jsA0akqbT03IP1H1j07h3J6GnDb7nc93d0UDHcYZTQukef4G6FztmhdPBg/DW0uzmZ/Ub+2PRm/tD4gDI/u7D2pBeXuZsPE/BZngzis0cruYExSWEgGoI0eB3XPkVSV1a6aR8khu55JP7DoAMkwpk9mZ06OqV1YJs2EFrswRoQoTqVYrB8cdAd3MPrN+Y6FbXC8Wjn9Q+IOTh5JoJEtljTUN26KtxPDLbLT07ByqBireySU7iWGBqYrFNFSq85lQyVT5KpCiUpiQUtqkUlxaJYcm4zknGBISbCnqhy6qPUTDqlQYM+2ijVWHubqFMmki2KY2yozVtT1Iss5I2yUyosqMeS3Ra40jUsqAidOFm4q0k5KxijcRc5Dck2stuvBm354LT0qHpVnK/iGOL8XMejf3WYxLieWS4BLW9G5e0qOEFm3xPiqGAG55nflbn7ToFjsU4smnuAeRn5W9O86lUbBzG503ToI/YJQH2dlvj9XXVvs0N8Pj/AI5b/wC4/uuRvfe66l9mNW1lA90jg1jJHlznGwAyPzTR7BXfBaVtLyPt+F2be47t/bzTPOWaaboqri6GQ8gY4s3e+7Bbq1ti49xNvipOF1tO93K1xLzcsD97a2FtRdY54VOftZ04ZZQx3JP4YKenLhd3ZB3Op8B81Mji2aLD61O6kGLc/wBU3JJbRbceGMOuzBlzyyd9DEzw0EnQXuuP8W8QGqnJH+Gy7Yh1G7z3m3sAWr+0PiDkjEDD2pB/edzOnmQR4A9VzlE5eClIJBGiCrGCdojhmcx12uII0INiicisgDZ4Fx6W2ZU5jaQDMfxAfEK3xnGGuYC1wIIyINwfBc1T0FU5uQOW42TbMZSLeSXmKQQlYfUMfkTY9Dv4FSp6a2ir8iyIZSmlE9tkbEwpKjOSejTMYyS2lKSduhw8W0VbiWFixyWmhbko1bDkVml0bU+TlGOUvIVn5Kiy1/GgsCsJJJYEnb6CTDH3CZXXBJixtsbrW5jr3DxUPEsfkk1cbbAZAeSqGvuSeqDit7k2ZUg3PJSQESUFBIpuSAKSUV0ALLslrMJmP3KNoPZbI6V405nc1rd9mgnxKyF8lv8Ag2jBgjLhcHmy8XFNGO1oFJxaaEP7vhmPrLL+RDT2nJ2bSDcOFxpmC09dCPGxT0xDRc5ct773DRa1+t/dcbNvW1k7pHsZGC4kGwB9t/DI+Z6rmU9qj9v6PRTlHRuSrxJeOepI3nDnEzalvI5w9K0Z7ekA/E0dd7d91OxCqbGx73mzWtLnHoAM1muHeF2w2e7tPOpzHJv2D3bn4KD9pWNFrGU7T2n2fL/AD2R5kE+S68bjHk8/k1cvaYfFcQdPK+R+rjcD8o0DR4BREaCpu+RRKBKUkuagBJcgjQsgAkEaJAAurCkxl7BY9pvQ6jwKr0EAXba6N/6T0OnkUqyolPo6/Rr/ACd07iggt49EuNIDckbHJQPQtO7JIqjkq7D627QnKupsCs76NlcnPuPfVXOq13Z8St7xrVAghc+xA6DoPijAVZeyBHuluCQzUo3FaikSlApKAKADJRogjCADXSeFHBtLCT+W/vK5sVvsAlH3WBv6CT4NLiU+PsWRGrRzAC/r31/3ZW6Zd6seDKENsXDmcXWv0Adylo9x81UYhUBgjPgDbclu99s/Dfqr3ggu5y0+rzF2/wCJouf+Pw71i9N+Zfh/ydr1r9iVO0l+3z9zU1sgiaXvya0Fzj0aBcrimK4i6omklfq9xIHRv4W+QsFv/tMx60TYGHOQ8z7bRt0Hm4f8Suardkd8HGQEEEFWSAoiUd/5JJKAAUELIIAFkLI0aAEEIrJRRFAAQQQQBoMEm543NOZZof0nRSXRqu4Vd/f8v5muHsFx8CtNJR5pSaNBg3FzQ0XKfxPi9pbZpXOKNhVnGxJoh1NsLEqsyEk6LNVb7uKuMbl5WtaNXHPwCoZnZpoxoVsbbqjciGoRuTihIIIIANGEkI0AGVtuFz/4j3nRsb2N8SXXt5kLEEra4LJ/60DrIWnw9JzH3BF0m/gbHHacV8jVdTh3JuG5/HT5n2dXXPB1WBJK5xsxsJcTmMgSC7wte31eprmnsgZ923XM7D432FiazEa/0Ub42HOUASHflBBt5kDyCxYXU0334X6HZ9Uv9ctXxxbfl/ovhFbjOJmomfIfxHsjo0ZNHsA96hIIXW3vk4gLoIkEAAmyIBFZKQALIIIIANC6BRIAJJKU4pJQALo0lAFAFjgE/JUwnbnAPg7sn4rpclML5rldA28sY6vZ/wBguq1NULpWxomRpowrCFiCCYEZfG5SakjZoAHsVdKggghjY180tyJBBAQQQQQAV0YRoIABWpwqW1Cz/wClw/43+aJBLL/l/QuwfmR+pNrb2AGpc1t9fWJufefasfUScxv16m566+aCCzelXtb8m/8Aycnuo+Ehq6CCC1nKDSCjQQAYR2RIIANAokEAC6JnVBBABlIKCCAAECEEEASsIF54gf8AMZ/2H7Lc1UhuggkY0T//2Q=="/>
          <p:cNvSpPr>
            <a:spLocks noChangeAspect="1" noChangeArrowheads="1"/>
          </p:cNvSpPr>
          <p:nvPr/>
        </p:nvSpPr>
        <p:spPr bwMode="auto">
          <a:xfrm>
            <a:off x="1524001" y="-976313"/>
            <a:ext cx="2257425" cy="2028826"/>
          </a:xfrm>
          <a:prstGeom prst="rect">
            <a:avLst/>
          </a:prstGeom>
          <a:noFill/>
          <a:ln w="9525">
            <a:no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0967" name="AutoShape 12" descr="data:image/jpeg;base64,/9j/4AAQSkZJRgABAQAAAQABAAD/2wCEAAkGBhQSERIUEBIVFRQUFBQUDxQUFBUUFBQUFBQVFBQUFRQXHCYeFxkjGRQUHy8gIycpLCwsFR4xNTAqNSYrLCkBCQoKDgwOGg8PGiwcHBwsKSkpKSkpKSkpKSwpLCkpKSkpLCkpKSksKSkpLCksKSksKSwpKSwpLCwpKSksLCwsKf/AABEIANUA7QMBIgACEQEDEQH/xAAcAAAABwEBAAAAAAAAAAAAAAAAAQIDBAUGBwj/xAA/EAABAwIEAwQHBgMIAwAAAAABAAIDBBEFITFBBhJRImFxgRMykaGxwfAHFEJSYtFy4fEVIzNTgpKisiQldP/EABoBAAIDAQEAAAAAAAAAAAAAAAACAQMEBQb/xAAqEQACAgICAQMCBgMAAAAAAAAAAQIRAxIhMUEEImFxgRMzUZGx0QUjMv/aAAwDAQACEQMRAD8AvKyM8qopGm60tR6qpZ481z2dJAp1aQOVbDqrKnzUIdkuPNS2R5Kv5rKQyU2WvGZ5jvoU7DDmoglKfglzVxnL2iVqwKqoVasKghii1RqvIFSeZR6rRLII9mPxLUlVgKs8UNiVnanHYY/WeMtbZqqy1mmwt3a8lfwrnNJ9otIx3ac+3c2/wK0eE/aBQzENZUsDjo2S8ZPgXWHvQT4NexG5Ijclq1FJFmjupdMLBILU7GpBseum5jkl3Ueodkhio5fx1HzTHwXKMdpbPXX+K2Xk8lzrHaW5VadDqFsyIiTkUasBSomwC6dMSSoTG1OgIcqU1SxRyMJyySxLSEnWJpMlUSvzVlJoqueO5WRnRQ7E5To32UGniVlFHdQhmIbVZ5qS2qyTUdFdShRLRBmTJIjffFKpKsXRf2bfZGKK2gWizNsy7oa0K8gqAVk4WZq0EvIwvcbNAuUrY8XsXUs7Wguc4NAzJJsB5lYniPj1rbtiItpznU/wt+Z8gqDiPiKSY2BIYMw3LK2XMTpfNZSobmb3PXv8zoFneSy9Y6JldxI6TMlzvbb3qmq5A/W3l8wSj5Sb5eQNh5kjNV1VcflHWxz+N1CdgxmojttbxaPd3KBMxPucTqbeyyaMJHf4KxFdGr4Q+02eib6Mj0sQ9Rryex3NdqB3adF0Xh37YKeokEcrDAXZNc5wcwk7E2Frrhjhc5eVymr6qyxD1ux10tq8+8C/aLPSubG9xkh/y3G5Avn6N2xtewORtZdzw/FWTRskicHMeA5pG4P17kJjFiSo1RoUDUKNPUaqWwoxHEjbyG2wXPsbfmul49Dck92a5ZjsnbPiqWWRK4pCcGiQniVTEkImhGUYVjKx2NKKKJKKQk69NGOVVMjO0r6ogIGiqHR3csb6OlEOCNWEMaYghUluShDsdjspbCFWsNyp0ZyWqBjnEeDgkkhNekSmPuVcZtWSqeMEhUnG+L2LYWZbnpc6E+A+K0lIwWudBmfDVch4jxnnne8nK7nZb3091gs+aVcGjBDyxU9VcnLIG3s3+P1rWVdQ4mwyB3O/fmnzKAwGwLjmBsP6J/B8GdOeZxIbfXr+6z7UjVrbKp8JO/u91kI+HXybHzyC6FQ8Pxx6NF+p19qtYqMAZKFJvodYV5MBRcDNtcgk+Fgjr+DGAdklp6bZfNdCMGSiVEN1D2XkfSPVHK5eG8yBfL1nHJoHnqqfEsLMfgcgV1Wow8DO17Zi9zby0WUxynMrrNaeVubj3DLL62VkMjumUZcCS4MU3LTZdO+zfilsNOY3k3a4u8nZ3WEnw/ldlp+/81LwX+7kadieU+B/rfyV+xkSo7CzjKJ25BVjh9d6XPZYObDwBdafhCYchbuD9e5TTBM0E0QcLEZLBca8JAtMsQzGbmjcdy35Kg4vK1sTy7QA/BSx0cJLbJpSqn1nW6m3tUYBTEqydhFBqBRtTsqHWBGhGjKUk9BTUd2qimobOWrdoq2eMErLJG+Eiuhpk6aRTooU5yJSzYpDSEHJLDSrOWEKOQrFOiuSsrZAUmIuup8jQmWjNWLImylxHMZcfuVRymx9E7Putn7rrjU1I6WRrRoBc/L3rteIM5qScDeF9v8AaVyCmk5HknXmaD/pAPxcky92WY+iTHg77OyOTRbzt9eQW0wikDY2i1rAD2BKo4g7MDxU1oDQsqTfJvSS6FhuiXzJv0iIlOmgoc51GkKU+UbkDxTLngqGC4GKll2+KraqnAYQB9WVnI9QKo5ZJfIPlHPcUfaXpY6eFk5RTtMnJ+oe0GxHxRY/Tlz+Yf6h02/ZQ8PYRNHfK7rnxH1dal0cyXDOlzgWsm6CsMTrtUA1t0tjyn2KzVN4oaBmM7LN8S8QulaWjJvRNStVLXuUMsiykn1KjFSJjmo6eJVk7AgECjCsKh6MIyijSilJPRUsmSrpZc0qV5IVcZM1j7OglRbRPT11XRzJ5s6iTogfkUd7E5zJtxVMpgMPjTXIlyyWUZ06qjlpkNFxSsDmlvUEHzFlxjE8LkZM5jgcpCCfAgX8MrrreHVWay+L04fNK5wzL9fPNbHk2SY+HHs38C2PLGNa3UtChVtUxv8AiT2d0aLn2AEq1kgLmt5TYWaL72yvZQpcJjIDSy4BuL2163uq2bGuOBmkxOwuHczeti0jO2hGlxqrMyHl5trKJ9wsPVyAIAvoNbJ6ofaNo6AJaYyTor5Z+c53NzYBoJcfJNQ4hBflD382dwWu2vuBa2R9isY6Y3BaBluLj+iP7m0OJ5Bc3ucr567KUhGnfBGiaTazrjY32+aEzbqS2lANxYdw0UerdZHQ1GWq6H0j3M3B/kfkrCn4YiY1oILiDcOJzB7u7uT7aAmYOAvcG/idPmrmdvqm99vYNwmUmV48UV2jPCCxt0PwU8R5KJLJd5I6n4qx/Cr4o5U3T4IMsizuKydpaCZizmKjtJyYMrXlMBOvTTVbESYZRtRFG1MVj0aUUUYSi1KSd7Kq6jJyuJm5KgqX9pZoHR8Ehr0/CVCY/NS4CkzCE9gRSJTHZJiaRY2CIFbJa6qXVovqn8UnVJG0kqrW+S2kabD6jRR8bgAcXN0eL+e6Rh7SrKqjHIHHPlPTS+V1difgsxyUWQoW2HcNEYAuoRqrfJNuxA3sP6LTska6Jk8u3XQKFWu0HcmvvPI67gTc+sMwAk1FU06ZnuzKWxkkiXR1Q05lLJ71SNuSLNLbXzP8lJbNy9be2yFIikSpRZQKvVSHyX0N1GrW5AqGxZD1ORbP8wGQuRum66QtY7YkkjuvkPmUigxFvOWAkvADi0Ak8p3HXxSsXDuQlwt+UHXxPRNEqnKosz8EmfmtFFawWIp6w83+paygmuAtbRxUxyqpxa4WTxlnaWxndksljfrlQWRKR4TO6kvCjlWormEUbUSU1OxCRElWQiGSPlSEnfptFmaw2etIdFT4hQ8xuNVlVo3kOOTNT4zuq2miIcQdQrNgUSjYDwnsotRVZJ6XRVNbe2SzvGx0iBXuLjknqSkyCRHEb5hW9JBpkmjjFsfoqW1lOvbUZbpULbDRHIFZ+FQrkZzFaYc5DQAMiLC1r93iCq2UBly7S9yfrZX+Lx5Bw2yd4HfyPxVW88zfcVXKNM34p7RIkWIRuA5XtI7jdOtezUW79AmKZgidYMa5t/VI775ZKYySI5iCx12PzspSsd2u1ZFkq2X1HsKjxYg1zrNB7zykDLvUmqqOccrWBo0sNbXuk01Ny6DP61UMEn54JMUWXiTZR8WfYKYX7dB9FUuIT8zskorLfhHDwPSzkdp/Yb/A3+fwT2MwcwIUnAnf+My36v8AsU5UxXVyjfJhl5OcTYTyvy6rSUMYa0XCXiNJY5oSPFgtCMco0xU4BWUxptnWV+alZ/GZgXKSUU71G3Ul+6jKxCTAUtoSSlNTsQlwjJKASYdEfMkJO/8AJkoU0WasI35Jl5CrZrTZXOoruupcdGhz5qXGVFEtkZ1IozsNCtbpNkOIKbK3+zR0UmCkAUmyU0oUaIcrGxAi9Cn7oEp6FsiOpAbgjIix81lKul9HI5l9LW8Nvdb2LaByx3FhLagOH4mC/kSFRmSqzT6eT2ohTx91+ibYDsnfSggEZp5jvLyVCOknwNNjSgLZ9Pig1+ZuVEqqsaX8e9QyuToFXUcrD1KrQ3Ik67p1xLzc6N+KVHAXENG+vd3qEm3SE6Vs1PDTQ6naNxe/mSVNqGWWYxPEJqaB8lMQDG0OIcLte1vrA73tncKzwDiVldTCVos71ZWa8jxt4EWI8Vvnj0RzVk2bK/HHjlKyTsbz5TstBjUvrZ7LEmC7idksU2JLsn1OMDZVU05OZT81EbZKNICBmE1NBSGedNIIKyJRIMlKakJbUzEJkWiUBdIiOScYEgx3GOoyUSetsqCLGHEKBVYm4pNGatkayKqBIzVjHVCy51HijgdVbU+KOtmVKiRsjYfeggKsLKnEXJs4g7qm1ZGyNf8AfAi++hZD+0XdUPv7uqnQjdGv++hH99CyDa53VOCud1RqGyNR99Cz3EsgeWEHS4d5gEe5Z/E+NY4iRzc7/wArM7eJ0CTwm989JLM/Nz6iR48AGtsPIJJ4totFmLKozTFVETxnGbdRsfJMGum0LAe8EhWXOMk9GwHRYFwdNpvophLK79ITsVH1zKsZGjZExl8gPrrdTy+EI41y2M+jsA0akqbT03IP1H1j07h3J6GnDb7nc93d0UDHcYZTQukef4G6FztmhdPBg/DW0uzmZ/Ub+2PRm/tD4gDI/u7D2pBeXuZsPE/BZngzis0cruYExSWEgGoI0eB3XPkVSV1a6aR8khu55JP7DoAMkwpk9mZ06OqV1YJs2EFrswRoQoTqVYrB8cdAd3MPrN+Y6FbXC8Wjn9Q+IOTh5JoJEtljTUN26KtxPDLbLT07ByqBireySU7iWGBqYrFNFSq85lQyVT5KpCiUpiQUtqkUlxaJYcm4zknGBISbCnqhy6qPUTDqlQYM+2ijVWHubqFMmki2KY2yozVtT1Iss5I2yUyosqMeS3Ra40jUsqAidOFm4q0k5KxijcRc5Dck2stuvBm354LT0qHpVnK/iGOL8XMejf3WYxLieWS4BLW9G5e0qOEFm3xPiqGAG55nflbn7ToFjsU4smnuAeRn5W9O86lUbBzG503ToI/YJQH2dlvj9XXVvs0N8Pj/AI5b/wC4/uuRvfe66l9mNW1lA90jg1jJHlznGwAyPzTR7BXfBaVtLyPt+F2be47t/bzTPOWaaboqri6GQ8gY4s3e+7Bbq1ti49xNvipOF1tO93K1xLzcsD97a2FtRdY54VOftZ04ZZQx3JP4YKenLhd3ZB3Op8B81Mji2aLD61O6kGLc/wBU3JJbRbceGMOuzBlzyyd9DEzw0EnQXuuP8W8QGqnJH+Gy7Yh1G7z3m3sAWr+0PiDkjEDD2pB/edzOnmQR4A9VzlE5eClIJBGiCrGCdojhmcx12uII0INiicisgDZ4Fx6W2ZU5jaQDMfxAfEK3xnGGuYC1wIIyINwfBc1T0FU5uQOW42TbMZSLeSXmKQQlYfUMfkTY9Dv4FSp6a2ir8iyIZSmlE9tkbEwpKjOSejTMYyS2lKSduhw8W0VbiWFixyWmhbko1bDkVml0bU+TlGOUvIVn5Kiy1/GgsCsJJJYEnb6CTDH3CZXXBJixtsbrW5jr3DxUPEsfkk1cbbAZAeSqGvuSeqDit7k2ZUg3PJSQESUFBIpuSAKSUV0ALLslrMJmP3KNoPZbI6V405nc1rd9mgnxKyF8lv8Ag2jBgjLhcHmy8XFNGO1oFJxaaEP7vhmPrLL+RDT2nJ2bSDcOFxpmC09dCPGxT0xDRc5ct773DRa1+t/dcbNvW1k7pHsZGC4kGwB9t/DI+Z6rmU9qj9v6PRTlHRuSrxJeOepI3nDnEzalvI5w9K0Z7ekA/E0dd7d91OxCqbGx73mzWtLnHoAM1muHeF2w2e7tPOpzHJv2D3bn4KD9pWNFrGU7T2n2fL/AD2R5kE+S68bjHk8/k1cvaYfFcQdPK+R+rjcD8o0DR4BREaCpu+RRKBKUkuagBJcgjQsgAkEaJAAurCkxl7BY9pvQ6jwKr0EAXba6N/6T0OnkUqyolPo6/Rr/ACd07iggt49EuNIDckbHJQPQtO7JIqjkq7D627QnKupsCs76NlcnPuPfVXOq13Z8St7xrVAghc+xA6DoPijAVZeyBHuluCQzUo3FaikSlApKAKADJRogjCADXSeFHBtLCT+W/vK5sVvsAlH3WBv6CT4NLiU+PsWRGrRzAC/r31/3ZW6Zd6seDKENsXDmcXWv0Adylo9x81UYhUBgjPgDbclu99s/Dfqr3ggu5y0+rzF2/wCJouf+Pw71i9N+Zfh/ydr1r9iVO0l+3z9zU1sgiaXvya0Fzj0aBcrimK4i6omklfq9xIHRv4W+QsFv/tMx60TYGHOQ8z7bRt0Hm4f8Suardkd8HGQEEEFWSAoiUd/5JJKAAUELIIAFkLI0aAEEIrJRRFAAQQQQBoMEm543NOZZof0nRSXRqu4Vd/f8v5muHsFx8CtNJR5pSaNBg3FzQ0XKfxPi9pbZpXOKNhVnGxJoh1NsLEqsyEk6LNVb7uKuMbl5WtaNXHPwCoZnZpoxoVsbbqjciGoRuTihIIIIANGEkI0AGVtuFz/4j3nRsb2N8SXXt5kLEEra4LJ/60DrIWnw9JzH3BF0m/gbHHacV8jVdTh3JuG5/HT5n2dXXPB1WBJK5xsxsJcTmMgSC7wte31eprmnsgZ923XM7D432FiazEa/0Ub42HOUASHflBBt5kDyCxYXU0334X6HZ9Uv9ctXxxbfl/ovhFbjOJmomfIfxHsjo0ZNHsA96hIIXW3vk4gLoIkEAAmyIBFZKQALIIIIANC6BRIAJJKU4pJQALo0lAFAFjgE/JUwnbnAPg7sn4rpclML5rldA28sY6vZ/wBguq1NULpWxomRpowrCFiCCYEZfG5SakjZoAHsVdKggghjY180tyJBBAQQQQQAV0YRoIABWpwqW1Cz/wClw/43+aJBLL/l/QuwfmR+pNrb2AGpc1t9fWJufefasfUScxv16m566+aCCzelXtb8m/8Aycnuo+Ehq6CCC1nKDSCjQQAYR2RIIANAokEAC6JnVBBABlIKCCAAECEEEASsIF54gf8AMZ/2H7Lc1UhuggkY0T//2Q=="/>
          <p:cNvSpPr>
            <a:spLocks noChangeAspect="1" noChangeArrowheads="1"/>
          </p:cNvSpPr>
          <p:nvPr/>
        </p:nvSpPr>
        <p:spPr bwMode="auto">
          <a:xfrm>
            <a:off x="1524001" y="-976313"/>
            <a:ext cx="2257425" cy="2028826"/>
          </a:xfrm>
          <a:prstGeom prst="rect">
            <a:avLst/>
          </a:prstGeom>
          <a:noFill/>
          <a:ln w="9525">
            <a:no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pic>
        <p:nvPicPr>
          <p:cNvPr id="40968" name="Picture 8" descr="Hickenlooper.bmp"/>
          <p:cNvPicPr>
            <a:picLocks noChangeAspect="1"/>
          </p:cNvPicPr>
          <p:nvPr/>
        </p:nvPicPr>
        <p:blipFill>
          <a:blip r:embed="rId4" cstate="print"/>
          <a:srcRect/>
          <a:stretch>
            <a:fillRect/>
          </a:stretch>
        </p:blipFill>
        <p:spPr bwMode="auto">
          <a:xfrm>
            <a:off x="5181600" y="5029200"/>
            <a:ext cx="1447800" cy="1524000"/>
          </a:xfrm>
          <a:prstGeom prst="rect">
            <a:avLst/>
          </a:prstGeom>
          <a:noFill/>
          <a:ln w="9525">
            <a:noFill/>
            <a:miter lim="800000"/>
            <a:headEnd/>
            <a:tailEnd/>
          </a:ln>
        </p:spPr>
      </p:pic>
    </p:spTree>
    <p:extLst>
      <p:ext uri="{BB962C8B-B14F-4D97-AF65-F5344CB8AC3E}">
        <p14:creationId xmlns:p14="http://schemas.microsoft.com/office/powerpoint/2010/main" val="21947896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3"/>
          <p:cNvSpPr txBox="1">
            <a:spLocks noChangeArrowheads="1"/>
          </p:cNvSpPr>
          <p:nvPr/>
        </p:nvSpPr>
        <p:spPr bwMode="auto">
          <a:xfrm>
            <a:off x="1524000" y="288926"/>
            <a:ext cx="9144000" cy="708025"/>
          </a:xfrm>
          <a:prstGeom prst="rect">
            <a:avLst/>
          </a:prstGeom>
          <a:noFill/>
          <a:ln w="9525">
            <a:noFill/>
            <a:miter lim="800000"/>
            <a:headEnd/>
            <a:tailEnd/>
          </a:ln>
        </p:spPr>
        <p:txBody>
          <a:bodyPr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schemeClr val="tx2"/>
                </a:solidFill>
                <a:effectLst/>
                <a:uLnTx/>
                <a:uFillTx/>
                <a:latin typeface="+mj-lt"/>
                <a:ea typeface="Verdana" pitchFamily="34" charset="0"/>
                <a:cs typeface="Verdana" pitchFamily="34" charset="0"/>
              </a:rPr>
              <a:t>SNS Asset Request Flow</a:t>
            </a:r>
          </a:p>
        </p:txBody>
      </p:sp>
      <p:sp>
        <p:nvSpPr>
          <p:cNvPr id="861188" name="AutoShape 4"/>
          <p:cNvSpPr>
            <a:spLocks noChangeArrowheads="1"/>
          </p:cNvSpPr>
          <p:nvPr/>
        </p:nvSpPr>
        <p:spPr bwMode="auto">
          <a:xfrm>
            <a:off x="6738938" y="1498600"/>
            <a:ext cx="3276600" cy="2527300"/>
          </a:xfrm>
          <a:prstGeom prst="downArrowCallout">
            <a:avLst>
              <a:gd name="adj1" fmla="val 22109"/>
              <a:gd name="adj2" fmla="val 21508"/>
              <a:gd name="adj3" fmla="val 18253"/>
              <a:gd name="adj4" fmla="val 58236"/>
            </a:avLst>
          </a:prstGeom>
          <a:solidFill>
            <a:srgbClr val="FFCC00"/>
          </a:solidFill>
          <a:ln w="9525">
            <a:solidFill>
              <a:schemeClr val="tx1"/>
            </a:solidFill>
            <a:miter lim="800000"/>
            <a:headEnd/>
            <a:tailEnd/>
          </a:ln>
          <a:effectLst>
            <a:outerShdw dist="28398" dir="3806097" algn="ctr" rotWithShape="0">
              <a:schemeClr val="bg1"/>
            </a:outerShdw>
          </a:effectLst>
        </p:spPr>
        <p:txBody>
          <a:bodyPr wrap="none" anchor="ctr"/>
          <a:lstStyle/>
          <a:p>
            <a:pPr marL="0" marR="0" lvl="0" indent="0" algn="ctr" defTabSz="914400" eaLnBrk="1" fontAlgn="auto" latinLnBrk="0" hangingPunct="1">
              <a:lnSpc>
                <a:spcPct val="100000"/>
              </a:lnSpc>
              <a:spcBef>
                <a:spcPts val="600"/>
              </a:spcBef>
              <a:spcAft>
                <a:spcPts val="0"/>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latin typeface="Lucida Sans" pitchFamily="34" charset="0"/>
                <a:cs typeface="Lucida Sans Unicode" pitchFamily="34" charset="0"/>
              </a:rPr>
              <a:t>State Requests </a:t>
            </a:r>
          </a:p>
          <a:p>
            <a:pPr marL="0" marR="0" lvl="0" indent="0" algn="ctr" defTabSz="914400" eaLnBrk="1" fontAlgn="auto" latinLnBrk="0" hangingPunct="1">
              <a:lnSpc>
                <a:spcPct val="100000"/>
              </a:lnSpc>
              <a:spcBef>
                <a:spcPts val="600"/>
              </a:spcBef>
              <a:spcAft>
                <a:spcPts val="0"/>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latin typeface="Lucida Sans" pitchFamily="34" charset="0"/>
                <a:cs typeface="Lucida Sans Unicode" pitchFamily="34" charset="0"/>
              </a:rPr>
              <a:t>Federal Assistance</a:t>
            </a:r>
            <a:endParaRPr kumimoji="0" lang="en-US" sz="2000" b="0" i="1" u="none" strike="noStrike" kern="0" cap="none" spc="0" normalizeH="0" baseline="0" noProof="0" dirty="0">
              <a:ln>
                <a:noFill/>
              </a:ln>
              <a:solidFill>
                <a:sysClr val="windowText" lastClr="000000"/>
              </a:solidFill>
              <a:effectLst/>
              <a:uLnTx/>
              <a:uFillTx/>
              <a:latin typeface="Lucida Sans" pitchFamily="34" charset="0"/>
              <a:cs typeface="Lucida Sans Unicode" pitchFamily="34" charset="0"/>
            </a:endParaRPr>
          </a:p>
        </p:txBody>
      </p:sp>
      <p:sp>
        <p:nvSpPr>
          <p:cNvPr id="861192" name="AutoShape 8"/>
          <p:cNvSpPr>
            <a:spLocks noChangeArrowheads="1"/>
          </p:cNvSpPr>
          <p:nvPr/>
        </p:nvSpPr>
        <p:spPr bwMode="auto">
          <a:xfrm>
            <a:off x="2111376" y="1498601"/>
            <a:ext cx="4562475" cy="1476375"/>
          </a:xfrm>
          <a:prstGeom prst="rightArrowCallout">
            <a:avLst>
              <a:gd name="adj1" fmla="val 27250"/>
              <a:gd name="adj2" fmla="val 30314"/>
              <a:gd name="adj3" fmla="val 29329"/>
              <a:gd name="adj4" fmla="val 68594"/>
            </a:avLst>
          </a:prstGeom>
          <a:gradFill rotWithShape="1">
            <a:gsLst>
              <a:gs pos="0">
                <a:srgbClr val="669900"/>
              </a:gs>
              <a:gs pos="100000">
                <a:srgbClr val="669900">
                  <a:gamma/>
                  <a:tint val="60784"/>
                  <a:invGamma/>
                </a:srgbClr>
              </a:gs>
            </a:gsLst>
            <a:lin ang="5400000" scaled="1"/>
          </a:gradFill>
          <a:ln w="9525">
            <a:solidFill>
              <a:schemeClr val="tx1"/>
            </a:solidFill>
            <a:miter lim="800000"/>
            <a:headEnd/>
            <a:tailEnd/>
          </a:ln>
          <a:effectLst>
            <a:outerShdw dist="35921" dir="2700000" algn="ctr" rotWithShape="0">
              <a:schemeClr val="bg1"/>
            </a:outerShdw>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latin typeface="Lucida Sans" pitchFamily="34" charset="0"/>
              </a:rPr>
              <a:t>Need for Supplies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latin typeface="Lucida Sans" pitchFamily="34" charset="0"/>
              </a:rPr>
              <a:t>Exceeds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latin typeface="Lucida Sans" pitchFamily="34" charset="0"/>
              </a:rPr>
              <a:t>Local &amp; State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latin typeface="Lucida Sans" pitchFamily="34" charset="0"/>
              </a:rPr>
              <a:t>Resources</a:t>
            </a:r>
          </a:p>
        </p:txBody>
      </p:sp>
      <p:sp>
        <p:nvSpPr>
          <p:cNvPr id="861196" name="AutoShape 12"/>
          <p:cNvSpPr>
            <a:spLocks noChangeArrowheads="1"/>
          </p:cNvSpPr>
          <p:nvPr/>
        </p:nvSpPr>
        <p:spPr bwMode="auto">
          <a:xfrm>
            <a:off x="2128839" y="3111500"/>
            <a:ext cx="3127375" cy="2636838"/>
          </a:xfrm>
          <a:prstGeom prst="upArrowCallout">
            <a:avLst>
              <a:gd name="adj1" fmla="val 17402"/>
              <a:gd name="adj2" fmla="val 25618"/>
              <a:gd name="adj3" fmla="val 16481"/>
              <a:gd name="adj4" fmla="val 62072"/>
            </a:avLst>
          </a:prstGeom>
          <a:gradFill rotWithShape="1">
            <a:gsLst>
              <a:gs pos="0">
                <a:srgbClr val="FF6600">
                  <a:alpha val="99001"/>
                </a:srgbClr>
              </a:gs>
              <a:gs pos="100000">
                <a:srgbClr val="FF6600">
                  <a:gamma/>
                  <a:tint val="40000"/>
                  <a:invGamma/>
                </a:srgbClr>
              </a:gs>
            </a:gsLst>
            <a:lin ang="5400000" scaled="1"/>
          </a:gradFill>
          <a:ln w="9525">
            <a:solidFill>
              <a:schemeClr val="tx1"/>
            </a:solidFill>
            <a:miter lim="800000"/>
            <a:headEnd/>
            <a:tailEnd/>
          </a:ln>
          <a:effectLst>
            <a:outerShdw dist="35921" dir="2700000" algn="ctr" rotWithShape="0">
              <a:schemeClr val="bg1"/>
            </a:outerShdw>
          </a:effectLst>
        </p:spPr>
        <p:txBody>
          <a:bodyPr wrap="none" anchor="ctr"/>
          <a:lstStyle/>
          <a:p>
            <a:pPr marL="0" marR="0" lvl="0" indent="0" algn="ctr" defTabSz="914400" eaLnBrk="1" fontAlgn="auto" latinLnBrk="0" hangingPunct="1">
              <a:lnSpc>
                <a:spcPct val="100000"/>
              </a:lnSpc>
              <a:spcBef>
                <a:spcPct val="10000"/>
              </a:spcBef>
              <a:spcAft>
                <a:spcPts val="0"/>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latin typeface="Lucida Sans" pitchFamily="34" charset="0"/>
              </a:rPr>
              <a:t>SNS Augments </a:t>
            </a:r>
          </a:p>
          <a:p>
            <a:pPr marL="0" marR="0" lvl="0" indent="0" algn="ctr" defTabSz="914400" eaLnBrk="1" fontAlgn="auto" latinLnBrk="0" hangingPunct="1">
              <a:lnSpc>
                <a:spcPct val="100000"/>
              </a:lnSpc>
              <a:spcBef>
                <a:spcPct val="10000"/>
              </a:spcBef>
              <a:spcAft>
                <a:spcPts val="0"/>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latin typeface="Lucida Sans" pitchFamily="34" charset="0"/>
              </a:rPr>
              <a:t>Local &amp; State </a:t>
            </a:r>
          </a:p>
          <a:p>
            <a:pPr marL="0" marR="0" lvl="0" indent="0" algn="ctr" defTabSz="914400" eaLnBrk="1" fontAlgn="auto" latinLnBrk="0" hangingPunct="1">
              <a:lnSpc>
                <a:spcPct val="100000"/>
              </a:lnSpc>
              <a:spcBef>
                <a:spcPct val="10000"/>
              </a:spcBef>
              <a:spcAft>
                <a:spcPts val="0"/>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latin typeface="Lucida Sans" pitchFamily="34" charset="0"/>
              </a:rPr>
              <a:t>Resources</a:t>
            </a:r>
          </a:p>
          <a:p>
            <a:pPr marL="0" marR="0" lvl="0" indent="0" algn="ctr" defTabSz="914400" eaLnBrk="1" fontAlgn="auto" latinLnBrk="0" hangingPunct="1">
              <a:lnSpc>
                <a:spcPct val="100000"/>
              </a:lnSpc>
              <a:spcBef>
                <a:spcPct val="10000"/>
              </a:spcBef>
              <a:spcAft>
                <a:spcPts val="0"/>
              </a:spcAft>
              <a:buClrTx/>
              <a:buSzTx/>
              <a:buFontTx/>
              <a:buNone/>
              <a:tabLst/>
              <a:defRPr/>
            </a:pPr>
            <a:endParaRPr kumimoji="0" lang="en-US" sz="1000" b="0" i="0" u="none" strike="noStrike" kern="0" cap="none" spc="0" normalizeH="0" baseline="0" noProof="0" dirty="0">
              <a:ln>
                <a:noFill/>
              </a:ln>
              <a:solidFill>
                <a:schemeClr val="tx2"/>
              </a:solidFill>
              <a:effectLst>
                <a:outerShdw blurRad="38100" dist="38100" dir="2700000" algn="tl">
                  <a:srgbClr val="FFFFFF"/>
                </a:outerShdw>
              </a:effectLst>
              <a:uLnTx/>
              <a:uFillTx/>
            </a:endParaRPr>
          </a:p>
        </p:txBody>
      </p:sp>
      <p:sp>
        <p:nvSpPr>
          <p:cNvPr id="861199" name="AutoShape 15"/>
          <p:cNvSpPr>
            <a:spLocks noChangeArrowheads="1"/>
          </p:cNvSpPr>
          <p:nvPr/>
        </p:nvSpPr>
        <p:spPr bwMode="auto">
          <a:xfrm>
            <a:off x="5287963" y="4081464"/>
            <a:ext cx="4711700" cy="1646237"/>
          </a:xfrm>
          <a:prstGeom prst="leftArrowCallout">
            <a:avLst>
              <a:gd name="adj1" fmla="val 23417"/>
              <a:gd name="adj2" fmla="val 32787"/>
              <a:gd name="adj3" fmla="val 25942"/>
              <a:gd name="adj4" fmla="val 69394"/>
            </a:avLst>
          </a:prstGeom>
          <a:gradFill rotWithShape="1">
            <a:gsLst>
              <a:gs pos="0">
                <a:srgbClr val="6699FF"/>
              </a:gs>
              <a:gs pos="100000">
                <a:srgbClr val="6699FF">
                  <a:gamma/>
                  <a:tint val="40000"/>
                  <a:invGamma/>
                </a:srgbClr>
              </a:gs>
            </a:gsLst>
            <a:lin ang="5400000" scaled="1"/>
          </a:gradFill>
          <a:ln w="9525">
            <a:solidFill>
              <a:schemeClr val="tx1"/>
            </a:solidFill>
            <a:miter lim="800000"/>
            <a:headEnd/>
            <a:tailEnd/>
          </a:ln>
          <a:effectLst>
            <a:outerShdw dist="35921" dir="2700000" algn="ctr" rotWithShape="0">
              <a:schemeClr val="bg1"/>
            </a:outerShdw>
          </a:effectLst>
        </p:spPr>
        <p:txBody>
          <a:bodyPr wrap="none" anchor="ctr"/>
          <a:lstStyle/>
          <a:p>
            <a:pPr marL="0" marR="0" lvl="0" indent="0" algn="ctr" defTabSz="914400" eaLnBrk="1" fontAlgn="auto" latinLnBrk="0" hangingPunct="1">
              <a:lnSpc>
                <a:spcPct val="100000"/>
              </a:lnSpc>
              <a:spcBef>
                <a:spcPts val="600"/>
              </a:spcBef>
              <a:spcAft>
                <a:spcPts val="0"/>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latin typeface="Lucida Sans" pitchFamily="34" charset="0"/>
              </a:rPr>
              <a:t>Federal Officials </a:t>
            </a:r>
          </a:p>
          <a:p>
            <a:pPr marL="0" marR="0" lvl="0" indent="0" algn="ctr" defTabSz="914400" eaLnBrk="1" fontAlgn="auto" latinLnBrk="0" hangingPunct="1">
              <a:lnSpc>
                <a:spcPct val="100000"/>
              </a:lnSpc>
              <a:spcBef>
                <a:spcPts val="600"/>
              </a:spcBef>
              <a:spcAft>
                <a:spcPts val="0"/>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latin typeface="Lucida Sans" pitchFamily="34" charset="0"/>
              </a:rPr>
              <a:t>Deploy SNS Assets</a:t>
            </a:r>
          </a:p>
        </p:txBody>
      </p:sp>
      <p:sp>
        <p:nvSpPr>
          <p:cNvPr id="14" name="Oval 13"/>
          <p:cNvSpPr/>
          <p:nvPr/>
        </p:nvSpPr>
        <p:spPr>
          <a:xfrm>
            <a:off x="4208463" y="2422525"/>
            <a:ext cx="3657600" cy="2027238"/>
          </a:xfrm>
          <a:prstGeom prst="ellipse">
            <a:avLst/>
          </a:prstGeom>
          <a:solidFill>
            <a:schemeClr val="bg1">
              <a:lumMod val="65000"/>
              <a:alpha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300"/>
              </a:spcBef>
              <a:spcAft>
                <a:spcPts val="0"/>
              </a:spcAft>
              <a:buClrTx/>
              <a:buSzTx/>
              <a:buFontTx/>
              <a:buNone/>
              <a:tabLst/>
              <a:defRPr/>
            </a:pPr>
            <a:r>
              <a:rPr kumimoji="0" lang="en-US" sz="2000" b="0" i="0" u="none" strike="noStrike" kern="0" cap="none" spc="0" normalizeH="0" baseline="0" noProof="0" dirty="0">
                <a:ln>
                  <a:noFill/>
                </a:ln>
                <a:solidFill>
                  <a:schemeClr val="tx1"/>
                </a:solidFill>
                <a:effectLst/>
                <a:uLnTx/>
                <a:uFillTx/>
                <a:latin typeface="+mj-lt"/>
              </a:rPr>
              <a:t>Discussion with key officials</a:t>
            </a:r>
          </a:p>
          <a:p>
            <a:pPr marL="0" marR="0" lvl="0" indent="0" algn="ctr" defTabSz="914400" eaLnBrk="1" fontAlgn="auto" latinLnBrk="0" hangingPunct="1">
              <a:lnSpc>
                <a:spcPct val="100000"/>
              </a:lnSpc>
              <a:spcBef>
                <a:spcPts val="300"/>
              </a:spcBef>
              <a:spcAft>
                <a:spcPts val="0"/>
              </a:spcAft>
              <a:buClrTx/>
              <a:buSzTx/>
              <a:buFontTx/>
              <a:buNone/>
              <a:tabLst/>
              <a:defRPr/>
            </a:pPr>
            <a:r>
              <a:rPr kumimoji="0" lang="en-US" sz="2000" b="0" i="0" u="none" strike="noStrike" kern="0" cap="none" spc="0" normalizeH="0" baseline="0" noProof="0" dirty="0">
                <a:ln>
                  <a:noFill/>
                </a:ln>
                <a:solidFill>
                  <a:schemeClr val="tx1"/>
                </a:solidFill>
                <a:effectLst/>
                <a:uLnTx/>
                <a:uFillTx/>
                <a:latin typeface="+mj-lt"/>
              </a:rPr>
              <a:t>(HHS, DHS, CDC, State, etc)</a:t>
            </a:r>
          </a:p>
        </p:txBody>
      </p:sp>
    </p:spTree>
    <p:custDataLst>
      <p:tags r:id="rId1"/>
    </p:custDataLst>
    <p:extLst>
      <p:ext uri="{BB962C8B-B14F-4D97-AF65-F5344CB8AC3E}">
        <p14:creationId xmlns:p14="http://schemas.microsoft.com/office/powerpoint/2010/main" val="9202213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61188"/>
                                        </p:tgtEl>
                                        <p:attrNameLst>
                                          <p:attrName>style.visibility</p:attrName>
                                        </p:attrNameLst>
                                      </p:cBhvr>
                                      <p:to>
                                        <p:strVal val="visible"/>
                                      </p:to>
                                    </p:set>
                                    <p:animEffect transition="in" filter="blinds(horizontal)">
                                      <p:cBhvr>
                                        <p:cTn id="7" dur="500"/>
                                        <p:tgtEl>
                                          <p:spTgt spid="86118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861199"/>
                                        </p:tgtEl>
                                        <p:attrNameLst>
                                          <p:attrName>style.visibility</p:attrName>
                                        </p:attrNameLst>
                                      </p:cBhvr>
                                      <p:to>
                                        <p:strVal val="visible"/>
                                      </p:to>
                                    </p:set>
                                    <p:animEffect transition="in" filter="blinds(vertical)">
                                      <p:cBhvr>
                                        <p:cTn id="12" dur="500"/>
                                        <p:tgtEl>
                                          <p:spTgt spid="86119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61196"/>
                                        </p:tgtEl>
                                        <p:attrNameLst>
                                          <p:attrName>style.visibility</p:attrName>
                                        </p:attrNameLst>
                                      </p:cBhvr>
                                      <p:to>
                                        <p:strVal val="visible"/>
                                      </p:to>
                                    </p:set>
                                    <p:animEffect transition="in" filter="blinds(horizontal)">
                                      <p:cBhvr>
                                        <p:cTn id="17" dur="500"/>
                                        <p:tgtEl>
                                          <p:spTgt spid="861196"/>
                                        </p:tgtEl>
                                      </p:cBhvr>
                                    </p:animEffect>
                                  </p:childTnLst>
                                </p:cTn>
                              </p:par>
                            </p:childTnLst>
                          </p:cTn>
                        </p:par>
                        <p:par>
                          <p:cTn id="18" fill="hold">
                            <p:stCondLst>
                              <p:cond delay="500"/>
                            </p:stCondLst>
                            <p:childTnLst>
                              <p:par>
                                <p:cTn id="19" presetID="9" presetClass="entr" presetSubtype="0" fill="hold" grpId="0" nodeType="afterEffect">
                                  <p:stCondLst>
                                    <p:cond delay="1000"/>
                                  </p:stCondLst>
                                  <p:childTnLst>
                                    <p:set>
                                      <p:cBhvr>
                                        <p:cTn id="20" dur="1" fill="hold">
                                          <p:stCondLst>
                                            <p:cond delay="0"/>
                                          </p:stCondLst>
                                        </p:cTn>
                                        <p:tgtEl>
                                          <p:spTgt spid="14"/>
                                        </p:tgtEl>
                                        <p:attrNameLst>
                                          <p:attrName>style.visibility</p:attrName>
                                        </p:attrNameLst>
                                      </p:cBhvr>
                                      <p:to>
                                        <p:strVal val="visible"/>
                                      </p:to>
                                    </p:set>
                                    <p:animEffect transition="in" filter="dissolve">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1188" grpId="0" animBg="1"/>
      <p:bldP spid="861196" grpId="0" animBg="1"/>
      <p:bldP spid="861199"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Diagram 31"/>
          <p:cNvGraphicFramePr/>
          <p:nvPr/>
        </p:nvGraphicFramePr>
        <p:xfrm>
          <a:off x="1727197" y="976094"/>
          <a:ext cx="8766629" cy="5461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3011" name="Picture 36" descr="Picture1"/>
          <p:cNvPicPr>
            <a:picLocks noChangeAspect="1" noChangeArrowheads="1"/>
          </p:cNvPicPr>
          <p:nvPr/>
        </p:nvPicPr>
        <p:blipFill>
          <a:blip r:embed="rId9" cstate="print"/>
          <a:srcRect l="7347" r="14694"/>
          <a:stretch>
            <a:fillRect/>
          </a:stretch>
        </p:blipFill>
        <p:spPr bwMode="auto">
          <a:xfrm>
            <a:off x="8256588" y="3124201"/>
            <a:ext cx="958850" cy="881063"/>
          </a:xfrm>
          <a:prstGeom prst="rect">
            <a:avLst/>
          </a:prstGeom>
          <a:noFill/>
          <a:ln w="9525">
            <a:solidFill>
              <a:schemeClr val="bg1"/>
            </a:solidFill>
            <a:miter lim="800000"/>
            <a:headEnd/>
            <a:tailEnd/>
          </a:ln>
        </p:spPr>
      </p:pic>
      <p:pic>
        <p:nvPicPr>
          <p:cNvPr id="43012" name="Picture 36" descr="Picture1"/>
          <p:cNvPicPr>
            <a:picLocks noChangeAspect="1" noChangeArrowheads="1"/>
          </p:cNvPicPr>
          <p:nvPr/>
        </p:nvPicPr>
        <p:blipFill>
          <a:blip r:embed="rId9" cstate="print"/>
          <a:srcRect l="7347" r="14694"/>
          <a:stretch>
            <a:fillRect/>
          </a:stretch>
        </p:blipFill>
        <p:spPr bwMode="auto">
          <a:xfrm>
            <a:off x="8348664" y="4346576"/>
            <a:ext cx="960437" cy="881063"/>
          </a:xfrm>
          <a:prstGeom prst="rect">
            <a:avLst/>
          </a:prstGeom>
          <a:noFill/>
          <a:ln w="9525">
            <a:solidFill>
              <a:schemeClr val="bg1"/>
            </a:solidFill>
            <a:miter lim="800000"/>
            <a:headEnd/>
            <a:tailEnd/>
          </a:ln>
        </p:spPr>
      </p:pic>
      <p:pic>
        <p:nvPicPr>
          <p:cNvPr id="43013" name="Picture 5" descr="Truck Unloading"/>
          <p:cNvPicPr>
            <a:picLocks noChangeAspect="1" noChangeArrowheads="1"/>
          </p:cNvPicPr>
          <p:nvPr/>
        </p:nvPicPr>
        <p:blipFill>
          <a:blip r:embed="rId10" cstate="print">
            <a:lum contrast="40000"/>
          </a:blip>
          <a:srcRect t="7977" r="16168"/>
          <a:stretch>
            <a:fillRect/>
          </a:stretch>
        </p:blipFill>
        <p:spPr bwMode="auto">
          <a:xfrm>
            <a:off x="5494339" y="2857501"/>
            <a:ext cx="2320925" cy="2092325"/>
          </a:xfrm>
          <a:prstGeom prst="rect">
            <a:avLst/>
          </a:prstGeom>
          <a:noFill/>
          <a:ln w="22225">
            <a:solidFill>
              <a:schemeClr val="bg1"/>
            </a:solidFill>
            <a:miter lim="800000"/>
            <a:headEnd/>
            <a:tailEnd/>
          </a:ln>
        </p:spPr>
      </p:pic>
      <p:sp>
        <p:nvSpPr>
          <p:cNvPr id="43014" name="Text Box 9"/>
          <p:cNvSpPr txBox="1">
            <a:spLocks noChangeArrowheads="1"/>
          </p:cNvSpPr>
          <p:nvPr/>
        </p:nvSpPr>
        <p:spPr bwMode="auto">
          <a:xfrm>
            <a:off x="5935664" y="1617664"/>
            <a:ext cx="1901825" cy="585787"/>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3200" b="0" i="0" u="none" strike="noStrike" kern="0" cap="none" spc="0" normalizeH="0" baseline="0" noProof="0">
                <a:ln>
                  <a:noFill/>
                </a:ln>
                <a:solidFill>
                  <a:schemeClr val="bg1"/>
                </a:solidFill>
                <a:effectLst/>
                <a:uLnTx/>
                <a:uFillTx/>
              </a:rPr>
              <a:t>RSS Site</a:t>
            </a:r>
          </a:p>
        </p:txBody>
      </p:sp>
      <p:pic>
        <p:nvPicPr>
          <p:cNvPr id="43015" name="Picture 40" descr="Picture1"/>
          <p:cNvPicPr>
            <a:picLocks noChangeAspect="1" noChangeArrowheads="1"/>
          </p:cNvPicPr>
          <p:nvPr/>
        </p:nvPicPr>
        <p:blipFill>
          <a:blip r:embed="rId9" cstate="print"/>
          <a:srcRect l="7347" r="14694"/>
          <a:stretch>
            <a:fillRect/>
          </a:stretch>
        </p:blipFill>
        <p:spPr bwMode="auto">
          <a:xfrm>
            <a:off x="9417050" y="4692651"/>
            <a:ext cx="960438" cy="881063"/>
          </a:xfrm>
          <a:prstGeom prst="rect">
            <a:avLst/>
          </a:prstGeom>
          <a:noFill/>
          <a:ln w="9525">
            <a:solidFill>
              <a:schemeClr val="bg1"/>
            </a:solidFill>
            <a:miter lim="800000"/>
            <a:headEnd/>
            <a:tailEnd/>
          </a:ln>
        </p:spPr>
      </p:pic>
      <p:sp>
        <p:nvSpPr>
          <p:cNvPr id="43016" name="Rectangle 8"/>
          <p:cNvSpPr txBox="1">
            <a:spLocks noChangeArrowheads="1"/>
          </p:cNvSpPr>
          <p:nvPr/>
        </p:nvSpPr>
        <p:spPr bwMode="auto">
          <a:xfrm>
            <a:off x="1524000" y="1"/>
            <a:ext cx="9144000" cy="1279525"/>
          </a:xfrm>
          <a:prstGeom prst="rect">
            <a:avLst/>
          </a:prstGeom>
          <a:noFill/>
          <a:ln w="9525">
            <a:noFill/>
            <a:miter lim="800000"/>
            <a:headEnd/>
            <a:tailEnd/>
          </a:ln>
        </p:spPr>
        <p:txBody>
          <a:bodyPr anchor="ct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4000" b="0" i="0" u="none" strike="noStrike" kern="0" cap="none" spc="0" normalizeH="0" baseline="0" noProof="0" dirty="0">
                <a:ln>
                  <a:noFill/>
                </a:ln>
                <a:solidFill>
                  <a:schemeClr val="tx2"/>
                </a:solidFill>
                <a:effectLst/>
                <a:uLnTx/>
                <a:uFillTx/>
                <a:latin typeface="+mj-lt"/>
                <a:ea typeface="Verdana" pitchFamily="34" charset="0"/>
                <a:cs typeface="Verdana" pitchFamily="34" charset="0"/>
              </a:rPr>
              <a:t>SNS Delivery Sequence</a:t>
            </a:r>
            <a:endParaRPr kumimoji="0" lang="en-US" sz="2800" b="0" i="0" u="none" strike="noStrike" kern="0" cap="none" spc="0" normalizeH="0" baseline="0" noProof="0" dirty="0">
              <a:ln>
                <a:noFill/>
              </a:ln>
              <a:solidFill>
                <a:schemeClr val="tx2"/>
              </a:solidFill>
              <a:effectLst/>
              <a:uLnTx/>
              <a:uFillTx/>
              <a:latin typeface="+mj-lt"/>
              <a:ea typeface="Verdana" pitchFamily="34" charset="0"/>
              <a:cs typeface="Verdana" pitchFamily="34" charset="0"/>
            </a:endParaRPr>
          </a:p>
        </p:txBody>
      </p:sp>
      <p:pic>
        <p:nvPicPr>
          <p:cNvPr id="43017" name="Picture 17"/>
          <p:cNvPicPr>
            <a:picLocks noChangeAspect="1" noChangeArrowheads="1"/>
          </p:cNvPicPr>
          <p:nvPr/>
        </p:nvPicPr>
        <p:blipFill>
          <a:blip r:embed="rId11" cstate="print"/>
          <a:srcRect/>
          <a:stretch>
            <a:fillRect/>
          </a:stretch>
        </p:blipFill>
        <p:spPr bwMode="auto">
          <a:xfrm>
            <a:off x="3589339" y="3565526"/>
            <a:ext cx="1425575" cy="2054225"/>
          </a:xfrm>
          <a:prstGeom prst="rect">
            <a:avLst/>
          </a:prstGeom>
          <a:noFill/>
          <a:ln w="22225">
            <a:solidFill>
              <a:schemeClr val="bg1"/>
            </a:solidFill>
            <a:miter lim="800000"/>
            <a:headEnd/>
            <a:tailEnd/>
          </a:ln>
        </p:spPr>
      </p:pic>
      <p:pic>
        <p:nvPicPr>
          <p:cNvPr id="43018" name="Picture 2"/>
          <p:cNvPicPr>
            <a:picLocks noChangeAspect="1" noChangeArrowheads="1"/>
          </p:cNvPicPr>
          <p:nvPr/>
        </p:nvPicPr>
        <p:blipFill>
          <a:blip r:embed="rId12" cstate="print"/>
          <a:srcRect/>
          <a:stretch>
            <a:fillRect/>
          </a:stretch>
        </p:blipFill>
        <p:spPr bwMode="auto">
          <a:xfrm>
            <a:off x="8875713" y="3544888"/>
            <a:ext cx="1428750" cy="1071562"/>
          </a:xfrm>
          <a:prstGeom prst="rect">
            <a:avLst/>
          </a:prstGeom>
          <a:noFill/>
          <a:ln w="9525">
            <a:solidFill>
              <a:schemeClr val="bg1"/>
            </a:solidFill>
            <a:miter lim="800000"/>
            <a:headEnd/>
            <a:tailEnd/>
          </a:ln>
        </p:spPr>
      </p:pic>
      <p:pic>
        <p:nvPicPr>
          <p:cNvPr id="43019" name="Picture 6" descr="MI"/>
          <p:cNvPicPr>
            <a:picLocks noChangeArrowheads="1"/>
          </p:cNvPicPr>
          <p:nvPr/>
        </p:nvPicPr>
        <p:blipFill>
          <a:blip r:embed="rId13" cstate="print"/>
          <a:srcRect l="13370" r="13370"/>
          <a:stretch>
            <a:fillRect/>
          </a:stretch>
        </p:blipFill>
        <p:spPr bwMode="auto">
          <a:xfrm>
            <a:off x="1901826" y="2947989"/>
            <a:ext cx="1439863" cy="2001837"/>
          </a:xfrm>
          <a:prstGeom prst="rect">
            <a:avLst/>
          </a:prstGeom>
          <a:noFill/>
          <a:ln w="22225">
            <a:solidFill>
              <a:schemeClr val="bg1"/>
            </a:solidFill>
            <a:miter lim="800000"/>
            <a:headEnd/>
            <a:tailEnd/>
          </a:ln>
        </p:spPr>
      </p:pic>
      <p:pic>
        <p:nvPicPr>
          <p:cNvPr id="43020" name="Picture 3"/>
          <p:cNvPicPr>
            <a:picLocks noChangeAspect="1" noChangeArrowheads="1"/>
          </p:cNvPicPr>
          <p:nvPr/>
        </p:nvPicPr>
        <p:blipFill>
          <a:blip r:embed="rId14" cstate="print"/>
          <a:srcRect/>
          <a:stretch>
            <a:fillRect/>
          </a:stretch>
        </p:blipFill>
        <p:spPr bwMode="auto">
          <a:xfrm>
            <a:off x="5014913" y="5133976"/>
            <a:ext cx="698500" cy="652463"/>
          </a:xfrm>
          <a:prstGeom prst="rect">
            <a:avLst/>
          </a:prstGeom>
          <a:noFill/>
          <a:ln w="9525">
            <a:noFill/>
            <a:miter lim="800000"/>
            <a:headEnd/>
            <a:tailEnd/>
          </a:ln>
        </p:spPr>
      </p:pic>
      <p:pic>
        <p:nvPicPr>
          <p:cNvPr id="43021" name="Picture 5"/>
          <p:cNvPicPr>
            <a:picLocks noChangeAspect="1" noChangeArrowheads="1"/>
          </p:cNvPicPr>
          <p:nvPr/>
        </p:nvPicPr>
        <p:blipFill>
          <a:blip r:embed="rId15" cstate="print"/>
          <a:srcRect/>
          <a:stretch>
            <a:fillRect/>
          </a:stretch>
        </p:blipFill>
        <p:spPr bwMode="auto">
          <a:xfrm>
            <a:off x="2795588" y="4965701"/>
            <a:ext cx="768350" cy="701675"/>
          </a:xfrm>
          <a:prstGeom prst="rect">
            <a:avLst/>
          </a:prstGeom>
          <a:noFill/>
          <a:ln w="9525">
            <a:noFill/>
            <a:miter lim="800000"/>
            <a:headEnd/>
            <a:tailEnd/>
          </a:ln>
        </p:spPr>
      </p:pic>
      <p:pic>
        <p:nvPicPr>
          <p:cNvPr id="43022" name="Picture 6"/>
          <p:cNvPicPr>
            <a:picLocks noChangeAspect="1" noChangeArrowheads="1"/>
          </p:cNvPicPr>
          <p:nvPr/>
        </p:nvPicPr>
        <p:blipFill>
          <a:blip r:embed="rId16" cstate="print"/>
          <a:srcRect/>
          <a:stretch>
            <a:fillRect/>
          </a:stretch>
        </p:blipFill>
        <p:spPr bwMode="auto">
          <a:xfrm>
            <a:off x="7561264" y="5092701"/>
            <a:ext cx="695325" cy="652463"/>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59729315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val 26"/>
          <p:cNvSpPr/>
          <p:nvPr/>
        </p:nvSpPr>
        <p:spPr>
          <a:xfrm>
            <a:off x="6910389" y="4225926"/>
            <a:ext cx="2371725" cy="6778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 name="Oval 1"/>
          <p:cNvSpPr/>
          <p:nvPr/>
        </p:nvSpPr>
        <p:spPr>
          <a:xfrm>
            <a:off x="3190876" y="4191001"/>
            <a:ext cx="2371725" cy="6778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4036" name="Rectangle 4"/>
          <p:cNvSpPr>
            <a:spLocks noGrp="1" noChangeArrowheads="1"/>
          </p:cNvSpPr>
          <p:nvPr/>
        </p:nvSpPr>
        <p:spPr bwMode="auto">
          <a:xfrm>
            <a:off x="2171700" y="0"/>
            <a:ext cx="7772400" cy="1371600"/>
          </a:xfrm>
          <a:prstGeom prst="rect">
            <a:avLst/>
          </a:prstGeom>
          <a:noFill/>
          <a:ln w="9525">
            <a:noFill/>
            <a:miter lim="800000"/>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dirty="0">
                <a:ln>
                  <a:noFill/>
                </a:ln>
                <a:solidFill>
                  <a:schemeClr val="tx2"/>
                </a:solidFill>
                <a:effectLst/>
                <a:uLnTx/>
                <a:uFillTx/>
                <a:latin typeface="+mj-lt"/>
                <a:ea typeface="Verdana" pitchFamily="34" charset="0"/>
                <a:cs typeface="Verdana" pitchFamily="34" charset="0"/>
              </a:rPr>
              <a:t>Colorado Distribution Process</a:t>
            </a:r>
          </a:p>
        </p:txBody>
      </p:sp>
      <p:sp>
        <p:nvSpPr>
          <p:cNvPr id="44037" name="Line 1030"/>
          <p:cNvSpPr>
            <a:spLocks noChangeShapeType="1"/>
          </p:cNvSpPr>
          <p:nvPr/>
        </p:nvSpPr>
        <p:spPr bwMode="auto">
          <a:xfrm flipV="1">
            <a:off x="5562600" y="5970588"/>
            <a:ext cx="0" cy="457200"/>
          </a:xfrm>
          <a:prstGeom prst="line">
            <a:avLst/>
          </a:prstGeom>
          <a:noFill/>
          <a:ln w="9525">
            <a:noFill/>
            <a:round/>
            <a:headEnd/>
            <a:tailEnd type="triangl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nvGrpSpPr>
          <p:cNvPr id="44038" name="Group 7"/>
          <p:cNvGrpSpPr>
            <a:grpSpLocks/>
          </p:cNvGrpSpPr>
          <p:nvPr/>
        </p:nvGrpSpPr>
        <p:grpSpPr bwMode="auto">
          <a:xfrm>
            <a:off x="5295900" y="1905000"/>
            <a:ext cx="2514600" cy="1697038"/>
            <a:chOff x="2400" y="1619"/>
            <a:chExt cx="1584" cy="1069"/>
          </a:xfrm>
        </p:grpSpPr>
        <p:pic>
          <p:nvPicPr>
            <p:cNvPr id="44054" name="Picture 18"/>
            <p:cNvPicPr>
              <a:picLocks noChangeAspect="1" noChangeArrowheads="1"/>
            </p:cNvPicPr>
            <p:nvPr/>
          </p:nvPicPr>
          <p:blipFill>
            <a:blip r:embed="rId3" cstate="print"/>
            <a:srcRect/>
            <a:stretch>
              <a:fillRect/>
            </a:stretch>
          </p:blipFill>
          <p:spPr bwMode="auto">
            <a:xfrm>
              <a:off x="3072" y="1680"/>
              <a:ext cx="720" cy="370"/>
            </a:xfrm>
            <a:prstGeom prst="rect">
              <a:avLst/>
            </a:prstGeom>
            <a:noFill/>
            <a:ln w="9525">
              <a:noFill/>
              <a:miter lim="800000"/>
              <a:headEnd/>
              <a:tailEnd/>
            </a:ln>
          </p:spPr>
        </p:pic>
        <p:sp>
          <p:nvSpPr>
            <p:cNvPr id="44055" name="Text Box 1040"/>
            <p:cNvSpPr txBox="1">
              <a:spLocks noChangeArrowheads="1"/>
            </p:cNvSpPr>
            <p:nvPr/>
          </p:nvSpPr>
          <p:spPr bwMode="auto">
            <a:xfrm>
              <a:off x="2976" y="2204"/>
              <a:ext cx="1008" cy="484"/>
            </a:xfrm>
            <a:prstGeom prst="rect">
              <a:avLst/>
            </a:prstGeom>
            <a:noFill/>
            <a:ln w="9525">
              <a:noFill/>
              <a:miter lim="800000"/>
              <a:headEnd/>
              <a:tailEnd/>
            </a:ln>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ysClr val="windowText" lastClr="000000"/>
                  </a:solidFill>
                  <a:effectLst/>
                  <a:uLnTx/>
                  <a:uFillTx/>
                  <a:cs typeface="Arial" charset="0"/>
                </a:rPr>
                <a:t>Regional/Local Transfer Points (RTP/LTP)</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sysClr val="windowText" lastClr="000000"/>
                </a:solidFill>
                <a:effectLst/>
                <a:uLnTx/>
                <a:uFillTx/>
                <a:latin typeface="Times New Roman" pitchFamily="18" charset="0"/>
              </a:endParaRPr>
            </a:p>
          </p:txBody>
        </p:sp>
        <p:sp>
          <p:nvSpPr>
            <p:cNvPr id="44056" name="AutoShape 1048"/>
            <p:cNvSpPr>
              <a:spLocks noChangeArrowheads="1"/>
            </p:cNvSpPr>
            <p:nvPr/>
          </p:nvSpPr>
          <p:spPr bwMode="auto">
            <a:xfrm>
              <a:off x="2400" y="2064"/>
              <a:ext cx="420" cy="138"/>
            </a:xfrm>
            <a:prstGeom prst="rightArrow">
              <a:avLst>
                <a:gd name="adj1" fmla="val 50000"/>
                <a:gd name="adj2" fmla="val 76087"/>
              </a:avLst>
            </a:prstGeom>
            <a:solidFill>
              <a:schemeClr val="tx1"/>
            </a:solidFill>
            <a:ln w="9525">
              <a:solidFill>
                <a:srgbClr val="000000"/>
              </a:solidFill>
              <a:miter lim="800000"/>
              <a:headEnd/>
              <a:tailEnd/>
            </a:ln>
          </p:spPr>
          <p:txBody>
            <a:bodyPr/>
            <a:lstStyle/>
            <a:p>
              <a:pPr marL="0" marR="0" lvl="0" indent="0" defTabSz="914400" eaLnBrk="1" fontAlgn="auto" latinLnBrk="0" hangingPunct="1">
                <a:lnSpc>
                  <a:spcPct val="100000"/>
                </a:lnSpc>
                <a:spcBef>
                  <a:spcPct val="20000"/>
                </a:spcBef>
                <a:spcAft>
                  <a:spcPts val="0"/>
                </a:spcAft>
                <a:buClrTx/>
                <a:buSzTx/>
                <a:buFontTx/>
                <a:buChar char="•"/>
                <a:tabLst/>
                <a:defRPr/>
              </a:pPr>
              <a:endParaRPr kumimoji="0" lang="en-US" sz="2400" b="0" i="0" u="none" strike="noStrike" kern="0" cap="none" spc="0" normalizeH="0" baseline="0" noProof="0">
                <a:ln>
                  <a:noFill/>
                </a:ln>
                <a:solidFill>
                  <a:sysClr val="windowText" lastClr="000000"/>
                </a:solidFill>
                <a:effectLst/>
                <a:uLnTx/>
                <a:uFillTx/>
              </a:endParaRPr>
            </a:p>
          </p:txBody>
        </p:sp>
        <p:pic>
          <p:nvPicPr>
            <p:cNvPr id="44057" name="Picture 21" descr="C:\Documents and Settings\dewald\My Documents\My Pictures\SNS\truck.png"/>
            <p:cNvPicPr>
              <a:picLocks noChangeAspect="1" noChangeArrowheads="1"/>
            </p:cNvPicPr>
            <p:nvPr/>
          </p:nvPicPr>
          <p:blipFill>
            <a:blip r:embed="rId4" cstate="print"/>
            <a:srcRect/>
            <a:stretch>
              <a:fillRect/>
            </a:stretch>
          </p:blipFill>
          <p:spPr bwMode="auto">
            <a:xfrm>
              <a:off x="2400" y="1619"/>
              <a:ext cx="528" cy="377"/>
            </a:xfrm>
            <a:prstGeom prst="rect">
              <a:avLst/>
            </a:prstGeom>
            <a:solidFill>
              <a:schemeClr val="tx1"/>
            </a:solidFill>
            <a:ln w="9525">
              <a:noFill/>
              <a:miter lim="800000"/>
              <a:headEnd/>
              <a:tailEnd/>
            </a:ln>
          </p:spPr>
        </p:pic>
      </p:grpSp>
      <p:pic>
        <p:nvPicPr>
          <p:cNvPr id="44039" name="Picture 8"/>
          <p:cNvPicPr>
            <a:picLocks noChangeAspect="1" noChangeArrowheads="1"/>
          </p:cNvPicPr>
          <p:nvPr/>
        </p:nvPicPr>
        <p:blipFill>
          <a:blip r:embed="rId5" cstate="print"/>
          <a:srcRect/>
          <a:stretch>
            <a:fillRect/>
          </a:stretch>
        </p:blipFill>
        <p:spPr bwMode="auto">
          <a:xfrm>
            <a:off x="1866900" y="2459039"/>
            <a:ext cx="914400" cy="509587"/>
          </a:xfrm>
          <a:prstGeom prst="rect">
            <a:avLst/>
          </a:prstGeom>
          <a:solidFill>
            <a:schemeClr val="tx1"/>
          </a:solidFill>
          <a:ln w="9525">
            <a:noFill/>
            <a:miter lim="800000"/>
            <a:headEnd/>
            <a:tailEnd/>
          </a:ln>
        </p:spPr>
      </p:pic>
      <p:grpSp>
        <p:nvGrpSpPr>
          <p:cNvPr id="44040" name="Group 9"/>
          <p:cNvGrpSpPr>
            <a:grpSpLocks/>
          </p:cNvGrpSpPr>
          <p:nvPr/>
        </p:nvGrpSpPr>
        <p:grpSpPr bwMode="auto">
          <a:xfrm>
            <a:off x="2857500" y="1928814"/>
            <a:ext cx="2362200" cy="1597025"/>
            <a:chOff x="864" y="1634"/>
            <a:chExt cx="1488" cy="1006"/>
          </a:xfrm>
        </p:grpSpPr>
        <p:sp>
          <p:nvSpPr>
            <p:cNvPr id="44051" name="Text Box 1033"/>
            <p:cNvSpPr txBox="1">
              <a:spLocks noChangeArrowheads="1"/>
            </p:cNvSpPr>
            <p:nvPr/>
          </p:nvSpPr>
          <p:spPr bwMode="auto">
            <a:xfrm>
              <a:off x="1296" y="2208"/>
              <a:ext cx="1056" cy="432"/>
            </a:xfrm>
            <a:prstGeom prst="rect">
              <a:avLst/>
            </a:prstGeom>
            <a:noFill/>
            <a:ln w="9525">
              <a:noFill/>
              <a:miter lim="800000"/>
              <a:headEnd/>
              <a:tailEnd/>
            </a:ln>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ysClr val="windowText" lastClr="000000"/>
                  </a:solidFill>
                  <a:effectLst/>
                  <a:uLnTx/>
                  <a:uFillTx/>
                  <a:cs typeface="Arial" charset="0"/>
                </a:rPr>
                <a:t>Receipt, Store and Stage (RSS)</a:t>
              </a:r>
              <a:endParaRPr kumimoji="0" lang="en-US" sz="1400" b="1" i="0" u="none" strike="noStrike" kern="0" cap="none" spc="0" normalizeH="0" baseline="0" noProof="0">
                <a:ln>
                  <a:noFill/>
                </a:ln>
                <a:solidFill>
                  <a:sysClr val="windowText" lastClr="000000"/>
                </a:solidFill>
                <a:effectLst/>
                <a:uLnTx/>
                <a:uFillTx/>
                <a:latin typeface="Times New Roman" pitchFamily="18" charset="0"/>
                <a:cs typeface="Times New Roman"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Times New Roman" pitchFamily="18" charset="0"/>
              </a:endParaRPr>
            </a:p>
          </p:txBody>
        </p:sp>
        <p:pic>
          <p:nvPicPr>
            <p:cNvPr id="44052" name="Picture 16" descr="C:\Documents and Settings\dewald\My Documents\My Pictures\SNS\rss warehouse.png"/>
            <p:cNvPicPr>
              <a:picLocks noChangeAspect="1" noChangeArrowheads="1"/>
            </p:cNvPicPr>
            <p:nvPr/>
          </p:nvPicPr>
          <p:blipFill>
            <a:blip r:embed="rId6" cstate="print"/>
            <a:srcRect/>
            <a:stretch>
              <a:fillRect/>
            </a:stretch>
          </p:blipFill>
          <p:spPr bwMode="auto">
            <a:xfrm>
              <a:off x="1344" y="1634"/>
              <a:ext cx="816" cy="478"/>
            </a:xfrm>
            <a:prstGeom prst="rect">
              <a:avLst/>
            </a:prstGeom>
            <a:noFill/>
            <a:ln w="9525">
              <a:noFill/>
              <a:miter lim="800000"/>
              <a:headEnd/>
              <a:tailEnd/>
            </a:ln>
          </p:spPr>
        </p:pic>
        <p:sp>
          <p:nvSpPr>
            <p:cNvPr id="44053" name="AutoShape 1057"/>
            <p:cNvSpPr>
              <a:spLocks noChangeArrowheads="1"/>
            </p:cNvSpPr>
            <p:nvPr/>
          </p:nvSpPr>
          <p:spPr bwMode="auto">
            <a:xfrm>
              <a:off x="864" y="2064"/>
              <a:ext cx="420" cy="138"/>
            </a:xfrm>
            <a:prstGeom prst="rightArrow">
              <a:avLst>
                <a:gd name="adj1" fmla="val 50000"/>
                <a:gd name="adj2" fmla="val 76087"/>
              </a:avLst>
            </a:prstGeom>
            <a:solidFill>
              <a:schemeClr val="tx1"/>
            </a:solidFill>
            <a:ln w="9525">
              <a:solidFill>
                <a:srgbClr val="000000"/>
              </a:solidFill>
              <a:miter lim="800000"/>
              <a:headEnd/>
              <a:tailEnd/>
            </a:ln>
          </p:spPr>
          <p:txBody>
            <a:bodyPr/>
            <a:lstStyle/>
            <a:p>
              <a:pPr marL="0" marR="0" lvl="0" indent="0" defTabSz="914400" eaLnBrk="1" fontAlgn="auto" latinLnBrk="0" hangingPunct="1">
                <a:lnSpc>
                  <a:spcPct val="100000"/>
                </a:lnSpc>
                <a:spcBef>
                  <a:spcPct val="20000"/>
                </a:spcBef>
                <a:spcAft>
                  <a:spcPts val="0"/>
                </a:spcAft>
                <a:buClrTx/>
                <a:buSzTx/>
                <a:buFontTx/>
                <a:buChar char="•"/>
                <a:tabLst/>
                <a:defRPr/>
              </a:pPr>
              <a:endParaRPr kumimoji="0" lang="en-US" sz="2400" b="0" i="0" u="none" strike="noStrike" kern="0" cap="none" spc="0" normalizeH="0" baseline="0" noProof="0">
                <a:ln>
                  <a:noFill/>
                </a:ln>
                <a:solidFill>
                  <a:sysClr val="windowText" lastClr="000000"/>
                </a:solidFill>
                <a:effectLst/>
                <a:uLnTx/>
                <a:uFillTx/>
              </a:endParaRPr>
            </a:p>
          </p:txBody>
        </p:sp>
      </p:grpSp>
      <p:grpSp>
        <p:nvGrpSpPr>
          <p:cNvPr id="44041" name="Group 10"/>
          <p:cNvGrpSpPr>
            <a:grpSpLocks/>
          </p:cNvGrpSpPr>
          <p:nvPr/>
        </p:nvGrpSpPr>
        <p:grpSpPr bwMode="auto">
          <a:xfrm>
            <a:off x="7734300" y="2001838"/>
            <a:ext cx="2590800" cy="1676400"/>
            <a:chOff x="3936" y="1680"/>
            <a:chExt cx="1632" cy="1056"/>
          </a:xfrm>
        </p:grpSpPr>
        <p:sp>
          <p:nvSpPr>
            <p:cNvPr id="44047" name="Text Box 1036"/>
            <p:cNvSpPr txBox="1">
              <a:spLocks noChangeArrowheads="1"/>
            </p:cNvSpPr>
            <p:nvPr/>
          </p:nvSpPr>
          <p:spPr bwMode="auto">
            <a:xfrm>
              <a:off x="4656" y="2252"/>
              <a:ext cx="864" cy="484"/>
            </a:xfrm>
            <a:prstGeom prst="rect">
              <a:avLst/>
            </a:prstGeom>
            <a:noFill/>
            <a:ln w="9525">
              <a:noFill/>
              <a:miter lim="800000"/>
              <a:headEnd/>
              <a:tailEnd/>
            </a:ln>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ysClr val="windowText" lastClr="000000"/>
                  </a:solidFill>
                  <a:effectLst/>
                  <a:uLnTx/>
                  <a:uFillTx/>
                  <a:cs typeface="Arial" charset="0"/>
                </a:rPr>
                <a:t>Points of Dispensing (PODS)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a:ln>
                  <a:noFill/>
                </a:ln>
                <a:solidFill>
                  <a:sysClr val="windowText" lastClr="000000"/>
                </a:solidFill>
                <a:effectLst/>
                <a:uLnTx/>
                <a:uFillTx/>
                <a:latin typeface="Times New Roman" pitchFamily="18" charset="0"/>
              </a:endParaRPr>
            </a:p>
          </p:txBody>
        </p:sp>
        <p:pic>
          <p:nvPicPr>
            <p:cNvPr id="44048" name="Picture 12"/>
            <p:cNvPicPr>
              <a:picLocks noChangeAspect="1" noChangeArrowheads="1"/>
            </p:cNvPicPr>
            <p:nvPr/>
          </p:nvPicPr>
          <p:blipFill>
            <a:blip r:embed="rId7" cstate="print"/>
            <a:srcRect/>
            <a:stretch>
              <a:fillRect/>
            </a:stretch>
          </p:blipFill>
          <p:spPr bwMode="auto">
            <a:xfrm>
              <a:off x="4800" y="1728"/>
              <a:ext cx="768" cy="323"/>
            </a:xfrm>
            <a:prstGeom prst="rect">
              <a:avLst/>
            </a:prstGeom>
            <a:solidFill>
              <a:schemeClr val="tx1"/>
            </a:solidFill>
            <a:ln w="9525">
              <a:noFill/>
              <a:miter lim="800000"/>
              <a:headEnd/>
              <a:tailEnd/>
            </a:ln>
          </p:spPr>
        </p:pic>
        <p:pic>
          <p:nvPicPr>
            <p:cNvPr id="44049" name="Picture 13" descr="C:\Documents and Settings\dewald\My Documents\My Pictures\SNS\van.gif"/>
            <p:cNvPicPr>
              <a:picLocks noChangeAspect="1" noChangeArrowheads="1"/>
            </p:cNvPicPr>
            <p:nvPr/>
          </p:nvPicPr>
          <p:blipFill>
            <a:blip r:embed="rId8" cstate="print"/>
            <a:srcRect/>
            <a:stretch>
              <a:fillRect/>
            </a:stretch>
          </p:blipFill>
          <p:spPr bwMode="auto">
            <a:xfrm>
              <a:off x="3936" y="1680"/>
              <a:ext cx="624" cy="335"/>
            </a:xfrm>
            <a:prstGeom prst="rect">
              <a:avLst/>
            </a:prstGeom>
            <a:solidFill>
              <a:schemeClr val="tx1"/>
            </a:solidFill>
            <a:ln w="9525">
              <a:noFill/>
              <a:miter lim="800000"/>
              <a:headEnd/>
              <a:tailEnd/>
            </a:ln>
          </p:spPr>
        </p:pic>
        <p:sp>
          <p:nvSpPr>
            <p:cNvPr id="44050" name="AutoShape 1058"/>
            <p:cNvSpPr>
              <a:spLocks noChangeArrowheads="1"/>
            </p:cNvSpPr>
            <p:nvPr/>
          </p:nvSpPr>
          <p:spPr bwMode="auto">
            <a:xfrm>
              <a:off x="4032" y="2112"/>
              <a:ext cx="420" cy="138"/>
            </a:xfrm>
            <a:prstGeom prst="rightArrow">
              <a:avLst>
                <a:gd name="adj1" fmla="val 50000"/>
                <a:gd name="adj2" fmla="val 76087"/>
              </a:avLst>
            </a:prstGeom>
            <a:solidFill>
              <a:schemeClr val="tx1"/>
            </a:solidFill>
            <a:ln w="9525">
              <a:solidFill>
                <a:srgbClr val="000000"/>
              </a:solidFill>
              <a:miter lim="800000"/>
              <a:headEnd/>
              <a:tailEnd/>
            </a:ln>
          </p:spPr>
          <p:txBody>
            <a:bodyPr/>
            <a:lstStyle/>
            <a:p>
              <a:pPr marL="0" marR="0" lvl="0" indent="0" defTabSz="914400" eaLnBrk="1" fontAlgn="auto" latinLnBrk="0" hangingPunct="1">
                <a:lnSpc>
                  <a:spcPct val="100000"/>
                </a:lnSpc>
                <a:spcBef>
                  <a:spcPct val="20000"/>
                </a:spcBef>
                <a:spcAft>
                  <a:spcPts val="0"/>
                </a:spcAft>
                <a:buClrTx/>
                <a:buSzTx/>
                <a:buFontTx/>
                <a:buChar char="•"/>
                <a:tabLst/>
                <a:defRPr/>
              </a:pPr>
              <a:endParaRPr kumimoji="0" lang="en-US" sz="2400" b="0" i="0" u="none" strike="noStrike" kern="0" cap="none" spc="0" normalizeH="0" baseline="0" noProof="0">
                <a:ln>
                  <a:noFill/>
                </a:ln>
                <a:solidFill>
                  <a:sysClr val="windowText" lastClr="000000"/>
                </a:solidFill>
                <a:effectLst/>
                <a:uLnTx/>
                <a:uFillTx/>
              </a:endParaRPr>
            </a:p>
          </p:txBody>
        </p:sp>
      </p:grpSp>
      <p:sp>
        <p:nvSpPr>
          <p:cNvPr id="44042" name="TextBox 22"/>
          <p:cNvSpPr txBox="1">
            <a:spLocks noChangeArrowheads="1"/>
          </p:cNvSpPr>
          <p:nvPr/>
        </p:nvSpPr>
        <p:spPr bwMode="auto">
          <a:xfrm>
            <a:off x="3733800" y="4267201"/>
            <a:ext cx="1513556" cy="584775"/>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sysClr val="windowText" lastClr="000000"/>
                </a:solidFill>
                <a:effectLst/>
                <a:uLnTx/>
                <a:uFillTx/>
              </a:rPr>
              <a:t>CDPHE</a:t>
            </a:r>
          </a:p>
        </p:txBody>
      </p:sp>
      <p:sp>
        <p:nvSpPr>
          <p:cNvPr id="44043" name="TextBox 23"/>
          <p:cNvSpPr txBox="1">
            <a:spLocks noChangeArrowheads="1"/>
          </p:cNvSpPr>
          <p:nvPr/>
        </p:nvSpPr>
        <p:spPr bwMode="auto">
          <a:xfrm>
            <a:off x="7504114" y="4284664"/>
            <a:ext cx="1176925" cy="584775"/>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sysClr val="windowText" lastClr="000000"/>
                </a:solidFill>
                <a:effectLst/>
                <a:uLnTx/>
                <a:uFillTx/>
              </a:rPr>
              <a:t>LPHA</a:t>
            </a:r>
          </a:p>
        </p:txBody>
      </p:sp>
      <p:cxnSp>
        <p:nvCxnSpPr>
          <p:cNvPr id="26" name="Straight Arrow Connector 25"/>
          <p:cNvCxnSpPr>
            <a:stCxn id="2" idx="0"/>
          </p:cNvCxnSpPr>
          <p:nvPr/>
        </p:nvCxnSpPr>
        <p:spPr>
          <a:xfrm flipH="1" flipV="1">
            <a:off x="4167188" y="3525838"/>
            <a:ext cx="209550" cy="66516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27" idx="0"/>
          </p:cNvCxnSpPr>
          <p:nvPr/>
        </p:nvCxnSpPr>
        <p:spPr>
          <a:xfrm flipH="1" flipV="1">
            <a:off x="7327900" y="3452813"/>
            <a:ext cx="768350" cy="77311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27" idx="0"/>
          </p:cNvCxnSpPr>
          <p:nvPr/>
        </p:nvCxnSpPr>
        <p:spPr>
          <a:xfrm flipV="1">
            <a:off x="8096250" y="3549651"/>
            <a:ext cx="1060450" cy="67627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48201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4"/>
          <p:cNvSpPr>
            <a:spLocks noChangeArrowheads="1"/>
          </p:cNvSpPr>
          <p:nvPr/>
        </p:nvSpPr>
        <p:spPr bwMode="auto">
          <a:xfrm>
            <a:off x="1524000" y="4764"/>
            <a:ext cx="9144000" cy="1279525"/>
          </a:xfrm>
          <a:prstGeom prst="rect">
            <a:avLst/>
          </a:prstGeom>
          <a:noFill/>
          <a:ln w="9525">
            <a:noFill/>
            <a:miter lim="800000"/>
            <a:headEnd/>
            <a:tailEnd/>
          </a:ln>
        </p:spPr>
        <p:txBody>
          <a:bodyPr anchor="ct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4000" b="0" i="0" u="none" strike="noStrike" kern="0" cap="none" spc="0" normalizeH="0" baseline="0" noProof="0" dirty="0">
                <a:ln>
                  <a:noFill/>
                </a:ln>
                <a:solidFill>
                  <a:schemeClr val="tx2"/>
                </a:solidFill>
                <a:effectLst/>
                <a:uLnTx/>
                <a:uFillTx/>
                <a:latin typeface="+mj-lt"/>
                <a:ea typeface="Verdana" pitchFamily="34" charset="0"/>
                <a:cs typeface="Verdana" pitchFamily="34" charset="0"/>
              </a:rPr>
              <a:t>SNS Response History</a:t>
            </a:r>
            <a:br>
              <a:rPr kumimoji="0" lang="en-US" sz="3600" b="0" i="0" u="none" strike="noStrike" kern="0" cap="none" spc="0" normalizeH="0" baseline="0" noProof="0" dirty="0">
                <a:ln>
                  <a:noFill/>
                </a:ln>
                <a:solidFill>
                  <a:schemeClr val="tx2"/>
                </a:solidFill>
                <a:effectLst/>
                <a:uLnTx/>
                <a:uFillTx/>
                <a:latin typeface="Verdana" pitchFamily="34" charset="0"/>
                <a:ea typeface="Verdana" pitchFamily="34" charset="0"/>
                <a:cs typeface="Verdana" pitchFamily="34" charset="0"/>
              </a:rPr>
            </a:br>
            <a:endParaRPr kumimoji="0" lang="en-US" sz="3600" b="0" i="0" u="none" strike="noStrike" kern="0" cap="none" spc="0" normalizeH="0" baseline="0" noProof="0" dirty="0">
              <a:ln>
                <a:noFill/>
              </a:ln>
              <a:solidFill>
                <a:schemeClr val="tx2"/>
              </a:solidFill>
              <a:effectLst/>
              <a:uLnTx/>
              <a:uFillTx/>
              <a:latin typeface="Verdana" pitchFamily="34" charset="0"/>
              <a:ea typeface="Verdana" pitchFamily="34" charset="0"/>
              <a:cs typeface="Verdana" pitchFamily="34" charset="0"/>
            </a:endParaRPr>
          </a:p>
        </p:txBody>
      </p:sp>
      <p:sp>
        <p:nvSpPr>
          <p:cNvPr id="36867" name="Rectangle 5"/>
          <p:cNvSpPr>
            <a:spLocks noChangeArrowheads="1"/>
          </p:cNvSpPr>
          <p:nvPr/>
        </p:nvSpPr>
        <p:spPr bwMode="auto">
          <a:xfrm>
            <a:off x="1992313" y="914400"/>
            <a:ext cx="5670550" cy="5943600"/>
          </a:xfrm>
          <a:prstGeom prst="rect">
            <a:avLst/>
          </a:prstGeom>
          <a:noFill/>
          <a:ln w="9525">
            <a:noFill/>
            <a:miter lim="800000"/>
            <a:headEnd/>
            <a:tailEnd/>
          </a:ln>
        </p:spPr>
        <p:txBody>
          <a:bodyPr/>
          <a:lstStyle/>
          <a:p>
            <a:pPr marL="406400" marR="0" lvl="0" indent="-406400" defTabSz="914400" eaLnBrk="1" fontAlgn="auto" latinLnBrk="0" hangingPunct="1">
              <a:lnSpc>
                <a:spcPct val="100000"/>
              </a:lnSpc>
              <a:spcBef>
                <a:spcPts val="1200"/>
              </a:spcBef>
              <a:spcAft>
                <a:spcPts val="1200"/>
              </a:spcAft>
              <a:buClr>
                <a:schemeClr val="tx2"/>
              </a:buClr>
              <a:buSzPct val="100000"/>
              <a:buFont typeface="Wingdings" pitchFamily="2" charset="2"/>
              <a:buChar char="§"/>
              <a:tabLst/>
              <a:defRPr/>
            </a:pPr>
            <a:r>
              <a:rPr kumimoji="0" lang="en-US" sz="2000" b="0" i="0" u="none" strike="noStrike" kern="0" cap="none" spc="0" normalizeH="0" baseline="0" noProof="0" dirty="0">
                <a:ln>
                  <a:noFill/>
                </a:ln>
                <a:solidFill>
                  <a:sysClr val="windowText" lastClr="000000"/>
                </a:solidFill>
                <a:effectLst/>
                <a:uLnTx/>
                <a:uFillTx/>
              </a:rPr>
              <a:t>2001 New York City 9/11 Attacks and 2001 Anthrax</a:t>
            </a:r>
          </a:p>
          <a:p>
            <a:pPr marL="406400" marR="0" lvl="0" indent="-406400" defTabSz="914400" eaLnBrk="1" fontAlgn="auto" latinLnBrk="0" hangingPunct="1">
              <a:lnSpc>
                <a:spcPct val="100000"/>
              </a:lnSpc>
              <a:spcBef>
                <a:spcPts val="1200"/>
              </a:spcBef>
              <a:spcAft>
                <a:spcPts val="1200"/>
              </a:spcAft>
              <a:buClr>
                <a:schemeClr val="tx2"/>
              </a:buClr>
              <a:buSzPct val="100000"/>
              <a:buFont typeface="Wingdings" pitchFamily="2" charset="2"/>
              <a:buChar char="§"/>
              <a:tabLst/>
              <a:defRPr/>
            </a:pPr>
            <a:r>
              <a:rPr kumimoji="0" lang="en-US" sz="2000" b="0" i="0" u="none" strike="noStrike" kern="0" cap="none" spc="0" normalizeH="0" baseline="0" noProof="0" dirty="0">
                <a:ln>
                  <a:noFill/>
                </a:ln>
                <a:solidFill>
                  <a:sysClr val="windowText" lastClr="000000"/>
                </a:solidFill>
                <a:effectLst/>
                <a:uLnTx/>
                <a:uFillTx/>
              </a:rPr>
              <a:t>2005 Hurricanes Katrina &amp; Rita </a:t>
            </a:r>
          </a:p>
          <a:p>
            <a:pPr marL="406400" marR="0" lvl="0" indent="-406400" defTabSz="914400" eaLnBrk="1" fontAlgn="auto" latinLnBrk="0" hangingPunct="1">
              <a:lnSpc>
                <a:spcPct val="100000"/>
              </a:lnSpc>
              <a:spcBef>
                <a:spcPts val="1200"/>
              </a:spcBef>
              <a:spcAft>
                <a:spcPts val="1200"/>
              </a:spcAft>
              <a:buClr>
                <a:schemeClr val="tx2"/>
              </a:buClr>
              <a:buSzPct val="100000"/>
              <a:buFont typeface="Wingdings" pitchFamily="2" charset="2"/>
              <a:buChar char="§"/>
              <a:tabLst/>
              <a:defRPr/>
            </a:pPr>
            <a:r>
              <a:rPr kumimoji="0" lang="en-US" sz="2000" b="0" i="0" u="none" strike="noStrike" kern="0" cap="none" spc="0" normalizeH="0" baseline="0" noProof="0" dirty="0">
                <a:ln>
                  <a:noFill/>
                </a:ln>
                <a:solidFill>
                  <a:sysClr val="windowText" lastClr="000000"/>
                </a:solidFill>
                <a:effectLst/>
                <a:uLnTx/>
                <a:uFillTx/>
              </a:rPr>
              <a:t>2009 H1N1</a:t>
            </a:r>
          </a:p>
          <a:p>
            <a:pPr marL="406400" marR="0" lvl="0" indent="-406400" defTabSz="914400" eaLnBrk="1" fontAlgn="auto" latinLnBrk="0" hangingPunct="1">
              <a:lnSpc>
                <a:spcPct val="100000"/>
              </a:lnSpc>
              <a:spcBef>
                <a:spcPts val="1200"/>
              </a:spcBef>
              <a:spcAft>
                <a:spcPts val="1200"/>
              </a:spcAft>
              <a:buClr>
                <a:schemeClr val="tx2"/>
              </a:buClr>
              <a:buSzPct val="100000"/>
              <a:buFont typeface="Wingdings" pitchFamily="2" charset="2"/>
              <a:buChar char="§"/>
              <a:tabLst/>
              <a:defRPr/>
            </a:pPr>
            <a:r>
              <a:rPr kumimoji="0" lang="en-US" sz="2000" b="0" i="0" u="none" strike="noStrike" kern="0" cap="none" spc="0" normalizeH="0" baseline="0" noProof="0" dirty="0">
                <a:ln>
                  <a:noFill/>
                </a:ln>
                <a:solidFill>
                  <a:sysClr val="windowText" lastClr="000000"/>
                </a:solidFill>
                <a:effectLst/>
                <a:uLnTx/>
                <a:uFillTx/>
              </a:rPr>
              <a:t>2010 Haiti Earthquake and Red River Floods in North Dakota</a:t>
            </a:r>
          </a:p>
          <a:p>
            <a:pPr marL="406400" marR="0" lvl="0" indent="-406400" defTabSz="914400" eaLnBrk="1" fontAlgn="auto" latinLnBrk="0" hangingPunct="1">
              <a:lnSpc>
                <a:spcPct val="100000"/>
              </a:lnSpc>
              <a:spcBef>
                <a:spcPts val="1200"/>
              </a:spcBef>
              <a:spcAft>
                <a:spcPts val="1200"/>
              </a:spcAft>
              <a:buClr>
                <a:schemeClr val="tx2"/>
              </a:buClr>
              <a:buSzPct val="100000"/>
              <a:buFont typeface="Wingdings" pitchFamily="2" charset="2"/>
              <a:buChar char="§"/>
              <a:tabLst/>
              <a:defRPr/>
            </a:pPr>
            <a:r>
              <a:rPr kumimoji="0" lang="en-US" sz="2000" b="0" i="0" u="none" strike="noStrike" kern="0" cap="none" spc="0" normalizeH="0" baseline="0" noProof="0" dirty="0">
                <a:ln>
                  <a:noFill/>
                </a:ln>
                <a:solidFill>
                  <a:sysClr val="windowText" lastClr="000000"/>
                </a:solidFill>
                <a:effectLst/>
                <a:uLnTx/>
                <a:uFillTx/>
              </a:rPr>
              <a:t>2011 Hurricane Irene and Japan Earthquake</a:t>
            </a:r>
          </a:p>
          <a:p>
            <a:pPr marL="406400" marR="0" lvl="0" indent="-406400" defTabSz="914400" eaLnBrk="1" fontAlgn="auto" latinLnBrk="0" hangingPunct="1">
              <a:lnSpc>
                <a:spcPct val="100000"/>
              </a:lnSpc>
              <a:spcBef>
                <a:spcPts val="1200"/>
              </a:spcBef>
              <a:spcAft>
                <a:spcPts val="1200"/>
              </a:spcAft>
              <a:buClr>
                <a:schemeClr val="tx2"/>
              </a:buClr>
              <a:buSzPct val="100000"/>
              <a:buFont typeface="Wingdings" pitchFamily="2" charset="2"/>
              <a:buChar char="§"/>
              <a:tabLst/>
              <a:defRPr/>
            </a:pPr>
            <a:r>
              <a:rPr kumimoji="0" lang="en-US" sz="2000" b="0" i="0" u="none" strike="noStrike" kern="0" cap="none" spc="0" normalizeH="0" baseline="0" noProof="0" dirty="0">
                <a:ln>
                  <a:noFill/>
                </a:ln>
                <a:solidFill>
                  <a:sysClr val="windowText" lastClr="000000"/>
                </a:solidFill>
                <a:effectLst/>
                <a:uLnTx/>
                <a:uFillTx/>
              </a:rPr>
              <a:t>2012 </a:t>
            </a:r>
            <a:r>
              <a:rPr kumimoji="0" lang="en-US" sz="2000" b="0" i="0" u="none" strike="noStrike" kern="0" cap="none" spc="0" normalizeH="0" baseline="0" noProof="0" dirty="0" err="1">
                <a:ln>
                  <a:noFill/>
                </a:ln>
                <a:solidFill>
                  <a:sysClr val="windowText" lastClr="000000"/>
                </a:solidFill>
                <a:effectLst/>
                <a:uLnTx/>
                <a:uFillTx/>
              </a:rPr>
              <a:t>Superstorm</a:t>
            </a:r>
            <a:r>
              <a:rPr kumimoji="0" lang="en-US" sz="2000" b="0" i="0" u="none" strike="noStrike" kern="0" cap="none" spc="0" normalizeH="0" baseline="0" noProof="0" dirty="0">
                <a:ln>
                  <a:noFill/>
                </a:ln>
                <a:solidFill>
                  <a:sysClr val="windowText" lastClr="000000"/>
                </a:solidFill>
                <a:effectLst/>
                <a:uLnTx/>
                <a:uFillTx/>
              </a:rPr>
              <a:t> Sandy (Federal Medical Stations)</a:t>
            </a:r>
          </a:p>
          <a:p>
            <a:pPr marL="406400" marR="0" lvl="0" indent="-406400" defTabSz="914400" eaLnBrk="1" fontAlgn="auto" latinLnBrk="0" hangingPunct="1">
              <a:lnSpc>
                <a:spcPct val="100000"/>
              </a:lnSpc>
              <a:spcBef>
                <a:spcPts val="1200"/>
              </a:spcBef>
              <a:spcAft>
                <a:spcPts val="1200"/>
              </a:spcAft>
              <a:buClr>
                <a:schemeClr val="tx2"/>
              </a:buClr>
              <a:buSzPct val="100000"/>
              <a:buFont typeface="Wingdings" pitchFamily="2" charset="2"/>
              <a:buChar char="§"/>
              <a:tabLst/>
              <a:defRPr/>
            </a:pPr>
            <a:r>
              <a:rPr kumimoji="0" lang="en-US" sz="2000" b="0" i="0" u="none" strike="noStrike" kern="0" cap="none" spc="0" normalizeH="0" baseline="0" noProof="0" dirty="0">
                <a:ln>
                  <a:noFill/>
                </a:ln>
                <a:solidFill>
                  <a:sysClr val="windowText" lastClr="000000"/>
                </a:solidFill>
                <a:effectLst/>
                <a:uLnTx/>
                <a:uFillTx/>
              </a:rPr>
              <a:t>2016 </a:t>
            </a:r>
            <a:r>
              <a:rPr kumimoji="0" lang="en-US" sz="2000" b="0" i="0" u="none" strike="noStrike" kern="0" cap="none" spc="0" normalizeH="0" baseline="0" noProof="0" dirty="0" err="1">
                <a:ln>
                  <a:noFill/>
                </a:ln>
                <a:solidFill>
                  <a:sysClr val="windowText" lastClr="000000"/>
                </a:solidFill>
                <a:effectLst/>
                <a:uLnTx/>
                <a:uFillTx/>
              </a:rPr>
              <a:t>Zika</a:t>
            </a:r>
            <a:r>
              <a:rPr kumimoji="0" lang="en-US" sz="2000" b="0" i="0" u="none" strike="noStrike" kern="0" cap="none" spc="0" normalizeH="0" baseline="0" noProof="0" dirty="0">
                <a:ln>
                  <a:noFill/>
                </a:ln>
                <a:solidFill>
                  <a:sysClr val="windowText" lastClr="000000"/>
                </a:solidFill>
                <a:effectLst/>
                <a:uLnTx/>
                <a:uFillTx/>
              </a:rPr>
              <a:t> Response-USVI, Puerto Rico, American Samoa (pregnancy kits)</a:t>
            </a:r>
          </a:p>
        </p:txBody>
      </p:sp>
      <p:pic>
        <p:nvPicPr>
          <p:cNvPr id="45060" name="Picture 4" descr="PMAC 4.jpg"/>
          <p:cNvPicPr>
            <a:picLocks noChangeAspect="1"/>
          </p:cNvPicPr>
          <p:nvPr/>
        </p:nvPicPr>
        <p:blipFill>
          <a:blip r:embed="rId4" cstate="print"/>
          <a:srcRect/>
          <a:stretch>
            <a:fillRect/>
          </a:stretch>
        </p:blipFill>
        <p:spPr bwMode="auto">
          <a:xfrm>
            <a:off x="7662864" y="1698625"/>
            <a:ext cx="2193925" cy="1487488"/>
          </a:xfrm>
          <a:prstGeom prst="rect">
            <a:avLst/>
          </a:prstGeom>
          <a:noFill/>
          <a:ln w="22225" cap="sq">
            <a:solidFill>
              <a:srgbClr val="000000"/>
            </a:solidFill>
            <a:miter lim="800000"/>
            <a:headEnd/>
            <a:tailEnd/>
          </a:ln>
        </p:spPr>
      </p:pic>
      <p:pic>
        <p:nvPicPr>
          <p:cNvPr id="45061" name="Picture 10"/>
          <p:cNvPicPr>
            <a:picLocks noChangeAspect="1" noChangeArrowheads="1"/>
          </p:cNvPicPr>
          <p:nvPr/>
        </p:nvPicPr>
        <p:blipFill>
          <a:blip r:embed="rId5" cstate="print"/>
          <a:srcRect/>
          <a:stretch>
            <a:fillRect/>
          </a:stretch>
        </p:blipFill>
        <p:spPr bwMode="auto">
          <a:xfrm>
            <a:off x="7653338" y="3286125"/>
            <a:ext cx="2203450" cy="1377950"/>
          </a:xfrm>
          <a:prstGeom prst="rect">
            <a:avLst/>
          </a:prstGeom>
          <a:noFill/>
          <a:ln w="22225">
            <a:solidFill>
              <a:schemeClr val="tx1"/>
            </a:solidFill>
            <a:miter lim="800000"/>
            <a:headEnd/>
            <a:tailEnd/>
          </a:ln>
        </p:spPr>
      </p:pic>
      <p:pic>
        <p:nvPicPr>
          <p:cNvPr id="81922" name="Picture 2" descr="20090506_h1n1_flu_virus_33"/>
          <p:cNvPicPr>
            <a:picLocks noChangeAspect="1" noChangeArrowheads="1"/>
          </p:cNvPicPr>
          <p:nvPr/>
        </p:nvPicPr>
        <p:blipFill>
          <a:blip r:embed="rId6" cstate="print"/>
          <a:srcRect/>
          <a:stretch>
            <a:fillRect/>
          </a:stretch>
        </p:blipFill>
        <p:spPr bwMode="auto">
          <a:xfrm>
            <a:off x="8018107" y="4399359"/>
            <a:ext cx="1474241" cy="2229347"/>
          </a:xfrm>
          <a:prstGeom prst="rect">
            <a:avLst/>
          </a:prstGeom>
          <a:noFill/>
          <a:ln w="19050" algn="in">
            <a:solidFill>
              <a:schemeClr val="tx1"/>
            </a:solidFill>
            <a:miter lim="800000"/>
            <a:headEnd/>
            <a:tailEnd/>
          </a:ln>
          <a:scene3d>
            <a:camera prst="orthographicFront">
              <a:rot lat="0" lon="0" rev="5400000"/>
            </a:camera>
            <a:lightRig rig="threePt" dir="t"/>
          </a:scene3d>
        </p:spPr>
      </p:pic>
    </p:spTree>
    <p:custDataLst>
      <p:tags r:id="rId1"/>
    </p:custDataLst>
    <p:extLst>
      <p:ext uri="{BB962C8B-B14F-4D97-AF65-F5344CB8AC3E}">
        <p14:creationId xmlns:p14="http://schemas.microsoft.com/office/powerpoint/2010/main" val="353560874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ChangeArrowheads="1"/>
          </p:cNvSpPr>
          <p:nvPr/>
        </p:nvSpPr>
        <p:spPr bwMode="auto">
          <a:xfrm>
            <a:off x="1981200" y="0"/>
            <a:ext cx="8229600" cy="1447800"/>
          </a:xfrm>
          <a:prstGeom prst="rect">
            <a:avLst/>
          </a:prstGeom>
          <a:noFill/>
          <a:ln w="9525">
            <a:noFill/>
            <a:miter lim="800000"/>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chemeClr val="tx2"/>
                </a:solidFill>
                <a:effectLst/>
                <a:uLnTx/>
                <a:uFillTx/>
                <a:latin typeface="+mj-lt"/>
                <a:ea typeface="Verdana" pitchFamily="34" charset="0"/>
                <a:cs typeface="Verdana" pitchFamily="34" charset="0"/>
              </a:rPr>
              <a:t>Points of Dispensing (PODs) for Mass Vaccination/Prophylaxis and Medical Surge</a:t>
            </a:r>
          </a:p>
        </p:txBody>
      </p:sp>
      <p:pic>
        <p:nvPicPr>
          <p:cNvPr id="26627" name="Picture 12" descr="Immunization_Local Health_Gulfport_MS"/>
          <p:cNvPicPr>
            <a:picLocks noChangeAspect="1" noChangeArrowheads="1"/>
          </p:cNvPicPr>
          <p:nvPr/>
        </p:nvPicPr>
        <p:blipFill>
          <a:blip r:embed="rId3" cstate="print"/>
          <a:srcRect/>
          <a:stretch>
            <a:fillRect/>
          </a:stretch>
        </p:blipFill>
        <p:spPr bwMode="auto">
          <a:xfrm>
            <a:off x="2895601" y="4038600"/>
            <a:ext cx="2987675" cy="2667000"/>
          </a:xfrm>
          <a:prstGeom prst="rect">
            <a:avLst/>
          </a:prstGeom>
          <a:noFill/>
          <a:ln w="9525">
            <a:noFill/>
            <a:miter lim="800000"/>
            <a:headEnd/>
            <a:tailEnd/>
          </a:ln>
        </p:spPr>
      </p:pic>
      <p:pic>
        <p:nvPicPr>
          <p:cNvPr id="26628" name="Picture 11"/>
          <p:cNvPicPr>
            <a:picLocks noChangeAspect="1" noChangeArrowheads="1"/>
          </p:cNvPicPr>
          <p:nvPr/>
        </p:nvPicPr>
        <p:blipFill>
          <a:blip r:embed="rId4" cstate="print"/>
          <a:srcRect l="11000" t="40668" r="52000" b="28667"/>
          <a:stretch>
            <a:fillRect/>
          </a:stretch>
        </p:blipFill>
        <p:spPr bwMode="auto">
          <a:xfrm>
            <a:off x="6477000" y="1708150"/>
            <a:ext cx="3048000" cy="2393950"/>
          </a:xfrm>
          <a:prstGeom prst="rect">
            <a:avLst/>
          </a:prstGeom>
          <a:noFill/>
          <a:ln w="9525" algn="ctr">
            <a:noFill/>
            <a:miter lim="800000"/>
            <a:headEnd/>
            <a:tailEnd/>
          </a:ln>
        </p:spPr>
      </p:pic>
      <p:pic>
        <p:nvPicPr>
          <p:cNvPr id="26629" name="Picture 14" descr="092205_rita_shelter-Tyler-TX"/>
          <p:cNvPicPr>
            <a:picLocks noChangeAspect="1" noChangeArrowheads="1"/>
          </p:cNvPicPr>
          <p:nvPr/>
        </p:nvPicPr>
        <p:blipFill>
          <a:blip r:embed="rId5" cstate="print"/>
          <a:srcRect/>
          <a:stretch>
            <a:fillRect/>
          </a:stretch>
        </p:blipFill>
        <p:spPr bwMode="auto">
          <a:xfrm>
            <a:off x="7543800" y="4191000"/>
            <a:ext cx="2819400" cy="2609850"/>
          </a:xfrm>
          <a:prstGeom prst="rect">
            <a:avLst/>
          </a:prstGeom>
          <a:noFill/>
          <a:ln w="9525">
            <a:noFill/>
            <a:miter lim="800000"/>
            <a:headEnd/>
            <a:tailEnd/>
          </a:ln>
        </p:spPr>
      </p:pic>
      <p:pic>
        <p:nvPicPr>
          <p:cNvPr id="26630" name="Picture 13"/>
          <p:cNvPicPr>
            <a:picLocks noChangeAspect="1" noChangeArrowheads="1"/>
          </p:cNvPicPr>
          <p:nvPr/>
        </p:nvPicPr>
        <p:blipFill>
          <a:blip r:embed="rId6" cstate="print"/>
          <a:srcRect/>
          <a:stretch>
            <a:fillRect/>
          </a:stretch>
        </p:blipFill>
        <p:spPr bwMode="auto">
          <a:xfrm>
            <a:off x="2286000" y="1563688"/>
            <a:ext cx="2590800" cy="2398712"/>
          </a:xfrm>
          <a:prstGeom prst="rect">
            <a:avLst/>
          </a:prstGeom>
          <a:noFill/>
          <a:ln w="9525" algn="ctr">
            <a:noFill/>
            <a:miter lim="800000"/>
            <a:headEnd/>
            <a:tailEnd/>
          </a:ln>
        </p:spPr>
      </p:pic>
    </p:spTree>
    <p:extLst>
      <p:ext uri="{BB962C8B-B14F-4D97-AF65-F5344CB8AC3E}">
        <p14:creationId xmlns:p14="http://schemas.microsoft.com/office/powerpoint/2010/main" val="248892154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066800"/>
          </a:xfrm>
        </p:spPr>
        <p:txBody>
          <a:bodyPr/>
          <a:lstStyle/>
          <a:p>
            <a:pPr>
              <a:defRPr/>
            </a:pPr>
            <a:r>
              <a:rPr lang="en-US" dirty="0">
                <a:ea typeface="Verdana" pitchFamily="34" charset="0"/>
                <a:cs typeface="Verdana" pitchFamily="34" charset="0"/>
              </a:rPr>
              <a:t>What is Prophylaxis?</a:t>
            </a:r>
            <a:br>
              <a:rPr lang="en-US" dirty="0">
                <a:ea typeface="Verdana" pitchFamily="34" charset="0"/>
                <a:cs typeface="Verdana" pitchFamily="34" charset="0"/>
              </a:rPr>
            </a:br>
            <a:r>
              <a:rPr lang="en-US" sz="2400" dirty="0">
                <a:ea typeface="Verdana" pitchFamily="34" charset="0"/>
                <a:cs typeface="Verdana" pitchFamily="34" charset="0"/>
              </a:rPr>
              <a:t>(Clue: it is </a:t>
            </a:r>
            <a:r>
              <a:rPr lang="en-US" sz="2400" u="sng" dirty="0">
                <a:ea typeface="Verdana" pitchFamily="34" charset="0"/>
                <a:cs typeface="Verdana" pitchFamily="34" charset="0"/>
              </a:rPr>
              <a:t>not</a:t>
            </a:r>
            <a:r>
              <a:rPr lang="en-US" sz="2400" dirty="0">
                <a:ea typeface="Verdana" pitchFamily="34" charset="0"/>
                <a:cs typeface="Verdana" pitchFamily="34" charset="0"/>
              </a:rPr>
              <a:t> a contraceptive device)</a:t>
            </a:r>
          </a:p>
        </p:txBody>
      </p:sp>
      <p:sp>
        <p:nvSpPr>
          <p:cNvPr id="8" name="Text Placeholder 7"/>
          <p:cNvSpPr>
            <a:spLocks noGrp="1"/>
          </p:cNvSpPr>
          <p:nvPr>
            <p:ph type="body" sz="half" idx="1"/>
          </p:nvPr>
        </p:nvSpPr>
        <p:spPr>
          <a:xfrm>
            <a:off x="1981200" y="1219200"/>
            <a:ext cx="5105400" cy="5638800"/>
          </a:xfrm>
        </p:spPr>
        <p:txBody>
          <a:bodyPr>
            <a:normAutofit fontScale="92500" lnSpcReduction="10000"/>
          </a:bodyPr>
          <a:lstStyle/>
          <a:p>
            <a:pPr>
              <a:defRPr/>
            </a:pPr>
            <a:r>
              <a:rPr lang="en-US" sz="2800" i="1" dirty="0"/>
              <a:t>Prevention of or protective treatment for disease and control of its possible spread</a:t>
            </a:r>
            <a:endParaRPr lang="en-US" sz="2400" dirty="0"/>
          </a:p>
          <a:p>
            <a:pPr>
              <a:buFont typeface="Wingdings" pitchFamily="2" charset="2"/>
              <a:buNone/>
              <a:defRPr/>
            </a:pPr>
            <a:endParaRPr lang="en-US" sz="2400" b="1" dirty="0">
              <a:solidFill>
                <a:srgbClr val="FFFF00"/>
              </a:solidFill>
            </a:endParaRPr>
          </a:p>
          <a:p>
            <a:pPr>
              <a:buFont typeface="Wingdings" pitchFamily="2" charset="2"/>
              <a:buNone/>
              <a:defRPr/>
            </a:pPr>
            <a:r>
              <a:rPr lang="en-US" sz="2400" b="1" dirty="0">
                <a:solidFill>
                  <a:srgbClr val="FFFF00"/>
                </a:solidFill>
              </a:rPr>
              <a:t>Antibiotics </a:t>
            </a:r>
          </a:p>
          <a:p>
            <a:pPr>
              <a:buNone/>
              <a:defRPr/>
            </a:pPr>
            <a:r>
              <a:rPr lang="en-US" sz="2400" dirty="0"/>
              <a:t>(</a:t>
            </a:r>
            <a:r>
              <a:rPr lang="en-US" sz="2400" dirty="0" err="1"/>
              <a:t>eg</a:t>
            </a:r>
            <a:r>
              <a:rPr lang="en-US" sz="2400" dirty="0"/>
              <a:t>. </a:t>
            </a:r>
            <a:r>
              <a:rPr lang="en-US" sz="2400" dirty="0" err="1"/>
              <a:t>Doxycyline</a:t>
            </a:r>
            <a:r>
              <a:rPr lang="en-US" sz="2400" dirty="0"/>
              <a:t>, Ciprofloxacin, </a:t>
            </a:r>
            <a:r>
              <a:rPr lang="en-US" sz="2400" dirty="0" err="1"/>
              <a:t>Levofloxacin</a:t>
            </a:r>
            <a:r>
              <a:rPr lang="en-US" sz="2400" dirty="0"/>
              <a:t>, Amoxicillin)</a:t>
            </a:r>
          </a:p>
          <a:p>
            <a:pPr>
              <a:buFont typeface="Wingdings" pitchFamily="2" charset="2"/>
              <a:buNone/>
              <a:defRPr/>
            </a:pPr>
            <a:r>
              <a:rPr lang="en-US" sz="2400" dirty="0"/>
              <a:t>	</a:t>
            </a:r>
          </a:p>
          <a:p>
            <a:pPr>
              <a:buFont typeface="Wingdings" pitchFamily="2" charset="2"/>
              <a:buNone/>
              <a:defRPr/>
            </a:pPr>
            <a:r>
              <a:rPr lang="en-US" sz="2400" b="1" dirty="0" err="1">
                <a:solidFill>
                  <a:srgbClr val="FFFF00"/>
                </a:solidFill>
              </a:rPr>
              <a:t>Antivirals</a:t>
            </a:r>
            <a:r>
              <a:rPr lang="en-US" sz="2400" b="1" dirty="0"/>
              <a:t> </a:t>
            </a:r>
          </a:p>
          <a:p>
            <a:pPr>
              <a:buFont typeface="Wingdings" pitchFamily="2" charset="2"/>
              <a:buNone/>
              <a:defRPr/>
            </a:pPr>
            <a:r>
              <a:rPr lang="en-US" sz="2400" dirty="0"/>
              <a:t>(</a:t>
            </a:r>
            <a:r>
              <a:rPr lang="en-US" sz="2400" dirty="0" err="1"/>
              <a:t>eg</a:t>
            </a:r>
            <a:r>
              <a:rPr lang="en-US" sz="2400" dirty="0"/>
              <a:t>. </a:t>
            </a:r>
            <a:r>
              <a:rPr lang="en-US" sz="2400" dirty="0" err="1"/>
              <a:t>Tamiflu</a:t>
            </a:r>
            <a:r>
              <a:rPr lang="en-US" sz="2400" dirty="0"/>
              <a:t>, </a:t>
            </a:r>
            <a:r>
              <a:rPr lang="en-US" sz="2400" dirty="0" err="1"/>
              <a:t>Relenza</a:t>
            </a:r>
            <a:r>
              <a:rPr lang="en-US" sz="2400" dirty="0"/>
              <a:t>)</a:t>
            </a:r>
          </a:p>
          <a:p>
            <a:pPr>
              <a:buFont typeface="Wingdings" pitchFamily="2" charset="2"/>
              <a:buNone/>
              <a:defRPr/>
            </a:pPr>
            <a:r>
              <a:rPr lang="en-US" sz="2400" dirty="0"/>
              <a:t>	</a:t>
            </a:r>
          </a:p>
          <a:p>
            <a:pPr>
              <a:buFont typeface="Wingdings" pitchFamily="2" charset="2"/>
              <a:buNone/>
              <a:defRPr/>
            </a:pPr>
            <a:r>
              <a:rPr lang="en-US" sz="2400" b="1" dirty="0">
                <a:solidFill>
                  <a:srgbClr val="FFFF00"/>
                </a:solidFill>
              </a:rPr>
              <a:t>Vaccine</a:t>
            </a:r>
            <a:r>
              <a:rPr lang="en-US" sz="2400" dirty="0"/>
              <a:t> </a:t>
            </a:r>
          </a:p>
          <a:p>
            <a:pPr>
              <a:buFont typeface="Wingdings" pitchFamily="2" charset="2"/>
              <a:buNone/>
              <a:defRPr/>
            </a:pPr>
            <a:r>
              <a:rPr lang="en-US" sz="2400" dirty="0"/>
              <a:t>(</a:t>
            </a:r>
            <a:r>
              <a:rPr lang="en-US" sz="2400" dirty="0" err="1"/>
              <a:t>eg</a:t>
            </a:r>
            <a:r>
              <a:rPr lang="en-US" sz="2400" dirty="0"/>
              <a:t>. Influenza, Smallpox, Anthrax)</a:t>
            </a:r>
          </a:p>
          <a:p>
            <a:pPr>
              <a:buFont typeface="Wingdings" pitchFamily="2" charset="2"/>
              <a:buNone/>
              <a:defRPr/>
            </a:pPr>
            <a:endParaRPr lang="en-US" sz="2400" dirty="0"/>
          </a:p>
          <a:p>
            <a:pPr>
              <a:defRPr/>
            </a:pPr>
            <a:endParaRPr lang="en-US" sz="2400" dirty="0"/>
          </a:p>
        </p:txBody>
      </p:sp>
      <p:pic>
        <p:nvPicPr>
          <p:cNvPr id="27652" name="Picture 7"/>
          <p:cNvPicPr>
            <a:picLocks noGrp="1" noChangeAspect="1" noChangeArrowheads="1"/>
          </p:cNvPicPr>
          <p:nvPr>
            <p:ph sz="half" idx="2"/>
          </p:nvPr>
        </p:nvPicPr>
        <p:blipFill>
          <a:blip r:embed="rId3" cstate="print"/>
          <a:stretch>
            <a:fillRect/>
          </a:stretch>
        </p:blipFill>
        <p:spPr>
          <a:xfrm>
            <a:off x="6782494" y="2728912"/>
            <a:ext cx="2818013" cy="2273300"/>
          </a:xfrm>
          <a:noFill/>
        </p:spPr>
      </p:pic>
      <p:pic>
        <p:nvPicPr>
          <p:cNvPr id="27653" name="Picture 9"/>
          <p:cNvPicPr>
            <a:picLocks noChangeAspect="1" noChangeArrowheads="1"/>
          </p:cNvPicPr>
          <p:nvPr/>
        </p:nvPicPr>
        <p:blipFill>
          <a:blip r:embed="rId4" cstate="print"/>
          <a:srcRect/>
          <a:stretch>
            <a:fillRect/>
          </a:stretch>
        </p:blipFill>
        <p:spPr bwMode="auto">
          <a:xfrm>
            <a:off x="6629401" y="3124200"/>
            <a:ext cx="1228725" cy="1771650"/>
          </a:xfrm>
          <a:prstGeom prst="rect">
            <a:avLst/>
          </a:prstGeom>
          <a:noFill/>
          <a:ln w="12700" cap="sq">
            <a:noFill/>
            <a:miter lim="800000"/>
            <a:headEnd type="none" w="sm" len="sm"/>
            <a:tailEnd type="none" w="sm" len="sm"/>
          </a:ln>
        </p:spPr>
      </p:pic>
      <p:pic>
        <p:nvPicPr>
          <p:cNvPr id="27654" name="Picture 10"/>
          <p:cNvPicPr>
            <a:picLocks noChangeAspect="1" noChangeArrowheads="1"/>
          </p:cNvPicPr>
          <p:nvPr/>
        </p:nvPicPr>
        <p:blipFill>
          <a:blip r:embed="rId5" cstate="print"/>
          <a:srcRect/>
          <a:stretch>
            <a:fillRect/>
          </a:stretch>
        </p:blipFill>
        <p:spPr bwMode="auto">
          <a:xfrm>
            <a:off x="7924801" y="1143001"/>
            <a:ext cx="2371725" cy="1857375"/>
          </a:xfrm>
          <a:prstGeom prst="rect">
            <a:avLst/>
          </a:prstGeom>
          <a:noFill/>
          <a:ln w="12700" cap="sq">
            <a:noFill/>
            <a:miter lim="800000"/>
            <a:headEnd type="none" w="sm" len="sm"/>
            <a:tailEnd type="none" w="sm" len="sm"/>
          </a:ln>
        </p:spPr>
      </p:pic>
    </p:spTree>
    <p:extLst>
      <p:ext uri="{BB962C8B-B14F-4D97-AF65-F5344CB8AC3E}">
        <p14:creationId xmlns:p14="http://schemas.microsoft.com/office/powerpoint/2010/main" val="23456867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152400"/>
            <a:ext cx="8305800" cy="1447800"/>
          </a:xfrm>
        </p:spPr>
        <p:txBody>
          <a:bodyPr/>
          <a:lstStyle/>
          <a:p>
            <a:pPr>
              <a:defRPr/>
            </a:pPr>
            <a:r>
              <a:rPr lang="en-US" sz="3600" dirty="0"/>
              <a:t>State Planning Considerations for Mass Prophylaxis</a:t>
            </a:r>
          </a:p>
        </p:txBody>
      </p:sp>
      <p:sp>
        <p:nvSpPr>
          <p:cNvPr id="3" name="Text Placeholder 2"/>
          <p:cNvSpPr>
            <a:spLocks noGrp="1"/>
          </p:cNvSpPr>
          <p:nvPr>
            <p:ph type="body" sz="half" idx="1"/>
          </p:nvPr>
        </p:nvSpPr>
        <p:spPr>
          <a:xfrm>
            <a:off x="2057400" y="1676400"/>
            <a:ext cx="8077200" cy="4800600"/>
          </a:xfrm>
        </p:spPr>
        <p:txBody>
          <a:bodyPr>
            <a:normAutofit lnSpcReduction="10000"/>
          </a:bodyPr>
          <a:lstStyle/>
          <a:p>
            <a:pPr>
              <a:defRPr/>
            </a:pPr>
            <a:r>
              <a:rPr lang="en-US" sz="2400" dirty="0"/>
              <a:t>What is the incident? </a:t>
            </a:r>
          </a:p>
          <a:p>
            <a:pPr>
              <a:buNone/>
              <a:defRPr/>
            </a:pPr>
            <a:r>
              <a:rPr lang="en-US" sz="2400" dirty="0"/>
              <a:t>		- Terror Event, i.e. Anthrax (antibiotics)</a:t>
            </a:r>
          </a:p>
          <a:p>
            <a:pPr>
              <a:buNone/>
              <a:defRPr/>
            </a:pPr>
            <a:r>
              <a:rPr lang="en-US" sz="2400" dirty="0"/>
              <a:t>		- Pandemic Flu i.e. H1N1 (antivirals, vaccine)</a:t>
            </a:r>
          </a:p>
          <a:p>
            <a:pPr>
              <a:defRPr/>
            </a:pPr>
            <a:r>
              <a:rPr lang="en-US" sz="2400" dirty="0"/>
              <a:t>What is the availability of other resources in state?</a:t>
            </a:r>
          </a:p>
          <a:p>
            <a:pPr>
              <a:defRPr/>
            </a:pPr>
            <a:r>
              <a:rPr lang="en-US" sz="2400" dirty="0"/>
              <a:t>Are distribution operations ready to activate? (RSS, RTPs, transportation, security, staff)</a:t>
            </a:r>
          </a:p>
          <a:p>
            <a:pPr>
              <a:defRPr/>
            </a:pPr>
            <a:r>
              <a:rPr lang="en-US" sz="2400" dirty="0"/>
              <a:t>How will assets be delivered to POD sites? </a:t>
            </a:r>
          </a:p>
          <a:p>
            <a:pPr>
              <a:defRPr/>
            </a:pPr>
            <a:r>
              <a:rPr lang="en-US" sz="2400" dirty="0"/>
              <a:t>How quickly can dispensing sites be opened and meds dispensed to the public?</a:t>
            </a:r>
          </a:p>
          <a:p>
            <a:pPr>
              <a:defRPr/>
            </a:pPr>
            <a:r>
              <a:rPr lang="en-US" sz="2400" dirty="0">
                <a:solidFill>
                  <a:srgbClr val="FFFF00"/>
                </a:solidFill>
              </a:rPr>
              <a:t>How many staff and volunteers are available to assist with distribution and dispensing operations?</a:t>
            </a:r>
          </a:p>
        </p:txBody>
      </p:sp>
    </p:spTree>
    <p:extLst>
      <p:ext uri="{BB962C8B-B14F-4D97-AF65-F5344CB8AC3E}">
        <p14:creationId xmlns:p14="http://schemas.microsoft.com/office/powerpoint/2010/main" val="3666700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277814"/>
            <a:ext cx="8229600" cy="1017587"/>
          </a:xfrm>
        </p:spPr>
        <p:txBody>
          <a:bodyPr>
            <a:normAutofit fontScale="90000"/>
          </a:bodyPr>
          <a:lstStyle/>
          <a:p>
            <a:pPr>
              <a:defRPr/>
            </a:pPr>
            <a:r>
              <a:rPr lang="en-US" sz="3000" dirty="0"/>
              <a:t>Regional/Local Planning </a:t>
            </a:r>
            <a:br>
              <a:rPr lang="en-US" sz="3000" dirty="0"/>
            </a:br>
            <a:r>
              <a:rPr lang="en-US" sz="3000" dirty="0"/>
              <a:t>Considerations for Dispensing and Prophylaxis </a:t>
            </a:r>
          </a:p>
        </p:txBody>
      </p:sp>
      <p:sp>
        <p:nvSpPr>
          <p:cNvPr id="3" name="Content Placeholder 2"/>
          <p:cNvSpPr>
            <a:spLocks noGrp="1"/>
          </p:cNvSpPr>
          <p:nvPr>
            <p:ph idx="1"/>
          </p:nvPr>
        </p:nvSpPr>
        <p:spPr>
          <a:xfrm>
            <a:off x="2438400" y="1524000"/>
            <a:ext cx="7772400" cy="5029200"/>
          </a:xfrm>
        </p:spPr>
        <p:txBody>
          <a:bodyPr>
            <a:normAutofit fontScale="92500" lnSpcReduction="10000"/>
          </a:bodyPr>
          <a:lstStyle/>
          <a:p>
            <a:pPr>
              <a:defRPr/>
            </a:pPr>
            <a:r>
              <a:rPr lang="en-US" sz="2400" dirty="0"/>
              <a:t>How will we dispense to the public?</a:t>
            </a:r>
          </a:p>
          <a:p>
            <a:pPr lvl="1">
              <a:defRPr/>
            </a:pPr>
            <a:r>
              <a:rPr lang="en-US" sz="2000" dirty="0"/>
              <a:t>Public Points of Dispensing (PODs)</a:t>
            </a:r>
          </a:p>
          <a:p>
            <a:pPr lvl="1">
              <a:defRPr/>
            </a:pPr>
            <a:r>
              <a:rPr lang="en-US" sz="2000" dirty="0"/>
              <a:t>Closed PODs</a:t>
            </a:r>
          </a:p>
          <a:p>
            <a:pPr lvl="1">
              <a:defRPr/>
            </a:pPr>
            <a:r>
              <a:rPr lang="en-US" sz="2000" dirty="0"/>
              <a:t>Home delivery to those with functional and special needs</a:t>
            </a:r>
          </a:p>
          <a:p>
            <a:pPr>
              <a:defRPr/>
            </a:pPr>
            <a:r>
              <a:rPr lang="en-US" sz="2400" dirty="0"/>
              <a:t>Do our POD and RTP sites have adequate transportation and security and security plans?</a:t>
            </a:r>
          </a:p>
          <a:p>
            <a:pPr>
              <a:defRPr/>
            </a:pPr>
            <a:r>
              <a:rPr lang="en-US" sz="2400" dirty="0"/>
              <a:t>Do we have MOUs/MOUs in place for certain resources (</a:t>
            </a:r>
            <a:r>
              <a:rPr lang="en-US" sz="2400" dirty="0" err="1"/>
              <a:t>eg</a:t>
            </a:r>
            <a:r>
              <a:rPr lang="en-US" sz="2400" dirty="0"/>
              <a:t>. volunteers, food, essential employee med caches)</a:t>
            </a:r>
          </a:p>
          <a:p>
            <a:pPr>
              <a:defRPr/>
            </a:pPr>
            <a:r>
              <a:rPr lang="en-US" sz="2400" dirty="0"/>
              <a:t>Who will staff our PODs? (</a:t>
            </a:r>
            <a:r>
              <a:rPr lang="en-US" sz="2400" dirty="0" err="1"/>
              <a:t>eg</a:t>
            </a:r>
            <a:r>
              <a:rPr lang="en-US" sz="2400" dirty="0"/>
              <a:t>. LPHAs, county employees, MRC volunteers, Behavioral Health staff)</a:t>
            </a:r>
          </a:p>
          <a:p>
            <a:pPr>
              <a:defRPr/>
            </a:pPr>
            <a:r>
              <a:rPr lang="en-US" sz="2400" dirty="0"/>
              <a:t>How do we request Medical Supplies?  Non-medical supplies?</a:t>
            </a:r>
          </a:p>
        </p:txBody>
      </p:sp>
    </p:spTree>
    <p:extLst>
      <p:ext uri="{BB962C8B-B14F-4D97-AF65-F5344CB8AC3E}">
        <p14:creationId xmlns:p14="http://schemas.microsoft.com/office/powerpoint/2010/main" val="40455730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8710" y="452718"/>
            <a:ext cx="7744890" cy="1400530"/>
          </a:xfrm>
        </p:spPr>
        <p:txBody>
          <a:bodyPr/>
          <a:lstStyle/>
          <a:p>
            <a:pPr>
              <a:defRPr/>
            </a:pPr>
            <a:r>
              <a:rPr lang="en-US" dirty="0">
                <a:ea typeface="Verdana" pitchFamily="34" charset="0"/>
                <a:cs typeface="Verdana" pitchFamily="34" charset="0"/>
              </a:rPr>
              <a:t>Point of Dispensing (POD) Types</a:t>
            </a:r>
          </a:p>
        </p:txBody>
      </p:sp>
      <p:sp>
        <p:nvSpPr>
          <p:cNvPr id="5" name="Text Placeholder 4"/>
          <p:cNvSpPr>
            <a:spLocks noGrp="1"/>
          </p:cNvSpPr>
          <p:nvPr>
            <p:ph type="body" idx="1"/>
          </p:nvPr>
        </p:nvSpPr>
        <p:spPr>
          <a:xfrm>
            <a:off x="2008710" y="1535114"/>
            <a:ext cx="3641102" cy="1360487"/>
          </a:xfrm>
        </p:spPr>
        <p:txBody>
          <a:bodyPr/>
          <a:lstStyle/>
          <a:p>
            <a:pPr>
              <a:defRPr/>
            </a:pPr>
            <a:r>
              <a:rPr lang="en-US" sz="2700" dirty="0">
                <a:solidFill>
                  <a:srgbClr val="FFFF00"/>
                </a:solidFill>
              </a:rPr>
              <a:t>Open (Public) PODs</a:t>
            </a:r>
          </a:p>
        </p:txBody>
      </p:sp>
      <p:sp>
        <p:nvSpPr>
          <p:cNvPr id="3" name="Content Placeholder 2"/>
          <p:cNvSpPr>
            <a:spLocks noGrp="1"/>
          </p:cNvSpPr>
          <p:nvPr>
            <p:ph sz="half" idx="2"/>
          </p:nvPr>
        </p:nvSpPr>
        <p:spPr>
          <a:xfrm>
            <a:off x="1981200" y="2481262"/>
            <a:ext cx="4040188" cy="3462338"/>
          </a:xfrm>
        </p:spPr>
        <p:txBody>
          <a:bodyPr/>
          <a:lstStyle/>
          <a:p>
            <a:pPr>
              <a:buFontTx/>
              <a:buChar char="-"/>
              <a:defRPr/>
            </a:pPr>
            <a:endParaRPr lang="en-US" dirty="0"/>
          </a:p>
          <a:p>
            <a:pPr>
              <a:buFontTx/>
              <a:buChar char="-"/>
              <a:defRPr/>
            </a:pPr>
            <a:r>
              <a:rPr lang="en-US" dirty="0"/>
              <a:t>Schools</a:t>
            </a:r>
          </a:p>
          <a:p>
            <a:pPr>
              <a:buFontTx/>
              <a:buChar char="-"/>
              <a:defRPr/>
            </a:pPr>
            <a:r>
              <a:rPr lang="en-US" dirty="0"/>
              <a:t>Fairgrounds</a:t>
            </a:r>
          </a:p>
          <a:p>
            <a:pPr>
              <a:buFontTx/>
              <a:buChar char="-"/>
              <a:defRPr/>
            </a:pPr>
            <a:r>
              <a:rPr lang="en-US" dirty="0">
                <a:solidFill>
                  <a:schemeClr val="tx2"/>
                </a:solidFill>
              </a:rPr>
              <a:t>Sports Arenas</a:t>
            </a:r>
          </a:p>
          <a:p>
            <a:pPr>
              <a:buFontTx/>
              <a:buChar char="-"/>
              <a:defRPr/>
            </a:pPr>
            <a:r>
              <a:rPr lang="en-US" dirty="0">
                <a:solidFill>
                  <a:schemeClr val="tx2"/>
                </a:solidFill>
              </a:rPr>
              <a:t>Local Health Departments</a:t>
            </a:r>
          </a:p>
          <a:p>
            <a:pPr>
              <a:buFontTx/>
              <a:buChar char="-"/>
              <a:defRPr/>
            </a:pPr>
            <a:r>
              <a:rPr lang="en-US" dirty="0">
                <a:solidFill>
                  <a:schemeClr val="tx2"/>
                </a:solidFill>
              </a:rPr>
              <a:t>Community Centers</a:t>
            </a:r>
          </a:p>
          <a:p>
            <a:pPr>
              <a:defRPr/>
            </a:pPr>
            <a:endParaRPr lang="en-US" sz="1200" dirty="0">
              <a:solidFill>
                <a:srgbClr val="FFFF00"/>
              </a:solidFill>
            </a:endParaRPr>
          </a:p>
        </p:txBody>
      </p:sp>
      <p:sp>
        <p:nvSpPr>
          <p:cNvPr id="6" name="Text Placeholder 5"/>
          <p:cNvSpPr>
            <a:spLocks noGrp="1"/>
          </p:cNvSpPr>
          <p:nvPr>
            <p:ph type="body" sz="quarter" idx="3"/>
          </p:nvPr>
        </p:nvSpPr>
        <p:spPr>
          <a:xfrm>
            <a:off x="6169026" y="1535114"/>
            <a:ext cx="4498975" cy="1360487"/>
          </a:xfrm>
        </p:spPr>
        <p:txBody>
          <a:bodyPr/>
          <a:lstStyle/>
          <a:p>
            <a:pPr>
              <a:defRPr/>
            </a:pPr>
            <a:r>
              <a:rPr lang="en-US" sz="2700" dirty="0">
                <a:solidFill>
                  <a:srgbClr val="FFFF00"/>
                </a:solidFill>
              </a:rPr>
              <a:t>Closed (Employee) PODs*</a:t>
            </a:r>
          </a:p>
        </p:txBody>
      </p:sp>
      <p:sp>
        <p:nvSpPr>
          <p:cNvPr id="7" name="Content Placeholder 6"/>
          <p:cNvSpPr>
            <a:spLocks noGrp="1"/>
          </p:cNvSpPr>
          <p:nvPr>
            <p:ph sz="quarter" idx="4"/>
          </p:nvPr>
        </p:nvSpPr>
        <p:spPr>
          <a:xfrm>
            <a:off x="6781800" y="2481262"/>
            <a:ext cx="3124200" cy="3775076"/>
          </a:xfrm>
        </p:spPr>
        <p:txBody>
          <a:bodyPr>
            <a:normAutofit fontScale="92500"/>
          </a:bodyPr>
          <a:lstStyle/>
          <a:p>
            <a:pPr>
              <a:buFontTx/>
              <a:buChar char="-"/>
              <a:defRPr/>
            </a:pPr>
            <a:endParaRPr lang="en-US" dirty="0"/>
          </a:p>
          <a:p>
            <a:pPr>
              <a:buFontTx/>
              <a:buChar char="-"/>
              <a:defRPr/>
            </a:pPr>
            <a:r>
              <a:rPr lang="en-US" dirty="0"/>
              <a:t>Large Businesses</a:t>
            </a:r>
          </a:p>
          <a:p>
            <a:pPr>
              <a:buFontTx/>
              <a:buChar char="-"/>
              <a:defRPr/>
            </a:pPr>
            <a:r>
              <a:rPr lang="en-US" dirty="0"/>
              <a:t>Universities</a:t>
            </a:r>
          </a:p>
          <a:p>
            <a:pPr>
              <a:buFontTx/>
              <a:buChar char="-"/>
              <a:defRPr/>
            </a:pPr>
            <a:r>
              <a:rPr lang="en-US" dirty="0"/>
              <a:t>HMOs (</a:t>
            </a:r>
            <a:r>
              <a:rPr lang="en-US" dirty="0" err="1"/>
              <a:t>eg</a:t>
            </a:r>
            <a:r>
              <a:rPr lang="en-US" dirty="0"/>
              <a:t>. Kaiser)</a:t>
            </a:r>
          </a:p>
          <a:p>
            <a:pPr>
              <a:buFontTx/>
              <a:buChar char="-"/>
              <a:defRPr/>
            </a:pPr>
            <a:r>
              <a:rPr lang="en-US" dirty="0"/>
              <a:t>Health facilities (</a:t>
            </a:r>
            <a:r>
              <a:rPr lang="en-US" dirty="0" err="1"/>
              <a:t>eg</a:t>
            </a:r>
            <a:r>
              <a:rPr lang="en-US" dirty="0"/>
              <a:t>. Nursing Homes)</a:t>
            </a:r>
          </a:p>
          <a:p>
            <a:pPr>
              <a:buFontTx/>
              <a:buChar char="-"/>
              <a:defRPr/>
            </a:pPr>
            <a:r>
              <a:rPr lang="en-US" dirty="0"/>
              <a:t>State/Federal Agencies</a:t>
            </a:r>
          </a:p>
          <a:p>
            <a:pPr>
              <a:buFontTx/>
              <a:buChar char="-"/>
              <a:defRPr/>
            </a:pPr>
            <a:r>
              <a:rPr lang="en-US" dirty="0"/>
              <a:t>Military Bases</a:t>
            </a:r>
          </a:p>
          <a:p>
            <a:pPr>
              <a:buFont typeface="Wingdings" pitchFamily="2" charset="2"/>
              <a:buNone/>
              <a:defRPr/>
            </a:pPr>
            <a:r>
              <a:rPr lang="en-US" dirty="0">
                <a:solidFill>
                  <a:srgbClr val="FFFF00"/>
                </a:solidFill>
              </a:rPr>
              <a:t>	</a:t>
            </a:r>
          </a:p>
          <a:p>
            <a:pPr>
              <a:buFont typeface="Wingdings" pitchFamily="2" charset="2"/>
              <a:buNone/>
              <a:defRPr/>
            </a:pPr>
            <a:r>
              <a:rPr lang="en-US" dirty="0">
                <a:solidFill>
                  <a:srgbClr val="FFFF00"/>
                </a:solidFill>
              </a:rPr>
              <a:t>* includes family members</a:t>
            </a:r>
          </a:p>
          <a:p>
            <a:pPr>
              <a:buFontTx/>
              <a:buChar char="-"/>
              <a:defRPr/>
            </a:pPr>
            <a:endParaRPr lang="en-US" sz="2800" dirty="0"/>
          </a:p>
          <a:p>
            <a:pPr>
              <a:defRPr/>
            </a:pPr>
            <a:endParaRPr lang="en-US" sz="1200" dirty="0">
              <a:solidFill>
                <a:srgbClr val="FFFF00"/>
              </a:solidFill>
            </a:endParaRPr>
          </a:p>
          <a:p>
            <a:pPr>
              <a:buFont typeface="Wingdings" pitchFamily="2" charset="2"/>
              <a:buNone/>
              <a:defRPr/>
            </a:pPr>
            <a:endParaRPr lang="en-US" dirty="0">
              <a:solidFill>
                <a:srgbClr val="FFFF00"/>
              </a:solidFill>
            </a:endParaRPr>
          </a:p>
          <a:p>
            <a:pPr>
              <a:buFontTx/>
              <a:buChar char="-"/>
              <a:defRPr/>
            </a:pPr>
            <a:endParaRPr lang="en-US" sz="2800" dirty="0"/>
          </a:p>
          <a:p>
            <a:pPr>
              <a:defRPr/>
            </a:pPr>
            <a:endParaRPr lang="en-US" dirty="0"/>
          </a:p>
        </p:txBody>
      </p:sp>
    </p:spTree>
    <p:extLst>
      <p:ext uri="{BB962C8B-B14F-4D97-AF65-F5344CB8AC3E}">
        <p14:creationId xmlns:p14="http://schemas.microsoft.com/office/powerpoint/2010/main" val="827051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8978" name="Rectangle 2"/>
          <p:cNvSpPr>
            <a:spLocks noGrp="1" noChangeArrowheads="1"/>
          </p:cNvSpPr>
          <p:nvPr>
            <p:ph type="title"/>
          </p:nvPr>
        </p:nvSpPr>
        <p:spPr/>
        <p:txBody>
          <a:bodyPr/>
          <a:lstStyle/>
          <a:p>
            <a:pPr>
              <a:defRPr/>
            </a:pPr>
            <a:r>
              <a:rPr lang="en-US" dirty="0">
                <a:ea typeface="Verdana" pitchFamily="34" charset="0"/>
                <a:cs typeface="Verdana" pitchFamily="34" charset="0"/>
              </a:rPr>
              <a:t>Strategic National Stockpile</a:t>
            </a:r>
          </a:p>
        </p:txBody>
      </p:sp>
      <p:sp>
        <p:nvSpPr>
          <p:cNvPr id="638979" name="Rectangle 3"/>
          <p:cNvSpPr>
            <a:spLocks noGrp="1" noChangeArrowheads="1"/>
          </p:cNvSpPr>
          <p:nvPr>
            <p:ph type="body" sz="half" idx="1"/>
          </p:nvPr>
        </p:nvSpPr>
        <p:spPr>
          <a:xfrm>
            <a:off x="1905000" y="1676400"/>
            <a:ext cx="4572000" cy="4953000"/>
          </a:xfrm>
        </p:spPr>
        <p:txBody>
          <a:bodyPr>
            <a:normAutofit fontScale="92500" lnSpcReduction="10000"/>
          </a:bodyPr>
          <a:lstStyle/>
          <a:p>
            <a:pPr marL="461963" indent="-461963">
              <a:defRPr/>
            </a:pPr>
            <a:r>
              <a:rPr lang="en-US" sz="2400" dirty="0"/>
              <a:t>Created in 1999</a:t>
            </a:r>
          </a:p>
          <a:p>
            <a:pPr marL="461963" indent="-461963">
              <a:defRPr/>
            </a:pPr>
            <a:endParaRPr lang="en-US" sz="1600" dirty="0"/>
          </a:p>
          <a:p>
            <a:pPr marL="461963" indent="-461963">
              <a:defRPr/>
            </a:pPr>
            <a:r>
              <a:rPr lang="en-US" sz="2400" dirty="0"/>
              <a:t>Federally controlled cache of medical countermeasures (medical supplies, antibiotics, </a:t>
            </a:r>
            <a:r>
              <a:rPr lang="en-US" sz="2400" dirty="0" err="1"/>
              <a:t>antivirals</a:t>
            </a:r>
            <a:r>
              <a:rPr lang="en-US" sz="2400" dirty="0"/>
              <a:t>, antidotes, antitoxins, vaccines and other pharmaceuticals)</a:t>
            </a:r>
          </a:p>
          <a:p>
            <a:pPr marL="461963" indent="-461963">
              <a:defRPr/>
            </a:pPr>
            <a:endParaRPr lang="en-US" sz="1600" dirty="0"/>
          </a:p>
          <a:p>
            <a:pPr marL="461963" indent="-461963">
              <a:defRPr/>
            </a:pPr>
            <a:r>
              <a:rPr lang="en-US" sz="2400" dirty="0"/>
              <a:t>Network of strategically located repositories that can be deployed within 12 hours to anywhere in the U.S.</a:t>
            </a:r>
          </a:p>
        </p:txBody>
      </p:sp>
      <p:sp>
        <p:nvSpPr>
          <p:cNvPr id="30724" name="Rectangle 5"/>
          <p:cNvSpPr>
            <a:spLocks noChangeArrowheads="1"/>
          </p:cNvSpPr>
          <p:nvPr/>
        </p:nvSpPr>
        <p:spPr bwMode="auto">
          <a:xfrm>
            <a:off x="1524000" y="1295400"/>
            <a:ext cx="9144000" cy="152400"/>
          </a:xfrm>
          <a:prstGeom prst="rect">
            <a:avLst/>
          </a:prstGeom>
          <a:solidFill>
            <a:srgbClr val="FFFF00"/>
          </a:solidFill>
          <a:ln w="12700" cap="sq">
            <a:solidFill>
              <a:schemeClr val="tx1"/>
            </a:solidFill>
            <a:miter lim="800000"/>
            <a:headEnd type="none" w="sm" len="sm"/>
            <a:tailEnd type="none" w="sm" len="sm"/>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0725" name="Rectangle 6"/>
          <p:cNvSpPr>
            <a:spLocks noChangeArrowheads="1"/>
          </p:cNvSpPr>
          <p:nvPr/>
        </p:nvSpPr>
        <p:spPr bwMode="auto">
          <a:xfrm>
            <a:off x="1524000" y="1447800"/>
            <a:ext cx="9144000" cy="152400"/>
          </a:xfrm>
          <a:prstGeom prst="rect">
            <a:avLst/>
          </a:prstGeom>
          <a:solidFill>
            <a:srgbClr val="FF0000"/>
          </a:solidFill>
          <a:ln w="12700" cap="sq">
            <a:solidFill>
              <a:schemeClr val="tx1"/>
            </a:solidFill>
            <a:miter lim="800000"/>
            <a:headEnd type="none" w="sm" len="sm"/>
            <a:tailEnd type="none" w="sm" len="sm"/>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pic>
        <p:nvPicPr>
          <p:cNvPr id="30726" name="Picture 9" descr="sns_webicon"/>
          <p:cNvPicPr>
            <a:picLocks noChangeAspect="1" noChangeArrowheads="1"/>
          </p:cNvPicPr>
          <p:nvPr/>
        </p:nvPicPr>
        <p:blipFill>
          <a:blip r:embed="rId3" cstate="print"/>
          <a:srcRect/>
          <a:stretch>
            <a:fillRect/>
          </a:stretch>
        </p:blipFill>
        <p:spPr bwMode="auto">
          <a:xfrm>
            <a:off x="7010400" y="2438400"/>
            <a:ext cx="3200400" cy="3176588"/>
          </a:xfrm>
          <a:prstGeom prst="rect">
            <a:avLst/>
          </a:prstGeom>
          <a:noFill/>
          <a:ln w="9525">
            <a:noFill/>
            <a:miter lim="800000"/>
            <a:headEnd/>
            <a:tailEnd/>
          </a:ln>
        </p:spPr>
      </p:pic>
    </p:spTree>
    <p:extLst>
      <p:ext uri="{BB962C8B-B14F-4D97-AF65-F5344CB8AC3E}">
        <p14:creationId xmlns:p14="http://schemas.microsoft.com/office/powerpoint/2010/main" val="36405156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i="0" dirty="0">
                <a:solidFill>
                  <a:schemeClr val="tx1"/>
                </a:solidFill>
              </a:rPr>
              <a:t>Closed POD Planning Objectives</a:t>
            </a:r>
            <a:r>
              <a:rPr lang="en-US" dirty="0">
                <a:solidFill>
                  <a:schemeClr val="tx1"/>
                </a:solidFill>
              </a:rPr>
              <a:t> </a:t>
            </a:r>
          </a:p>
        </p:txBody>
      </p:sp>
      <p:sp>
        <p:nvSpPr>
          <p:cNvPr id="3" name="Content Placeholder 2"/>
          <p:cNvSpPr>
            <a:spLocks noGrp="1"/>
          </p:cNvSpPr>
          <p:nvPr>
            <p:ph idx="1"/>
          </p:nvPr>
        </p:nvSpPr>
        <p:spPr>
          <a:xfrm>
            <a:off x="1981646" y="2133600"/>
            <a:ext cx="7715250" cy="3813572"/>
          </a:xfrm>
        </p:spPr>
        <p:txBody>
          <a:bodyPr>
            <a:normAutofit fontScale="92500"/>
          </a:bodyPr>
          <a:lstStyle/>
          <a:p>
            <a:r>
              <a:rPr lang="en-US" sz="2400" dirty="0">
                <a:solidFill>
                  <a:schemeClr val="tx1"/>
                </a:solidFill>
              </a:rPr>
              <a:t>Explain why rapid medication dispensing might be needed.</a:t>
            </a:r>
          </a:p>
          <a:p>
            <a:endParaRPr lang="en-US" sz="2400" dirty="0">
              <a:solidFill>
                <a:schemeClr val="tx1"/>
              </a:solidFill>
            </a:endParaRPr>
          </a:p>
          <a:p>
            <a:r>
              <a:rPr lang="en-US" sz="2400" dirty="0">
                <a:solidFill>
                  <a:schemeClr val="tx1"/>
                </a:solidFill>
              </a:rPr>
              <a:t>Define closed Points of Dispensing (PODs).</a:t>
            </a:r>
          </a:p>
          <a:p>
            <a:endParaRPr lang="en-US" sz="2400" dirty="0">
              <a:solidFill>
                <a:schemeClr val="tx1"/>
              </a:solidFill>
            </a:endParaRPr>
          </a:p>
          <a:p>
            <a:r>
              <a:rPr lang="en-US" sz="2400" dirty="0">
                <a:solidFill>
                  <a:schemeClr val="tx1"/>
                </a:solidFill>
              </a:rPr>
              <a:t>Identify the benefits of being a closed POD partner. </a:t>
            </a:r>
          </a:p>
          <a:p>
            <a:endParaRPr lang="en-US" sz="2400" dirty="0">
              <a:solidFill>
                <a:schemeClr val="tx1"/>
              </a:solidFill>
            </a:endParaRPr>
          </a:p>
          <a:p>
            <a:r>
              <a:rPr lang="en-US" sz="2400" dirty="0">
                <a:solidFill>
                  <a:schemeClr val="tx1"/>
                </a:solidFill>
              </a:rPr>
              <a:t>Learn how to register your organization. </a:t>
            </a:r>
          </a:p>
          <a:p>
            <a:endParaRPr lang="en-US" dirty="0"/>
          </a:p>
        </p:txBody>
      </p:sp>
    </p:spTree>
    <p:extLst>
      <p:ext uri="{BB962C8B-B14F-4D97-AF65-F5344CB8AC3E}">
        <p14:creationId xmlns:p14="http://schemas.microsoft.com/office/powerpoint/2010/main" val="35557043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0" dirty="0">
                <a:solidFill>
                  <a:schemeClr val="tx1"/>
                </a:solidFill>
              </a:rPr>
              <a:t>Biological Threats</a:t>
            </a:r>
            <a:r>
              <a:rPr lang="en-US" dirty="0">
                <a:solidFill>
                  <a:schemeClr val="tx1"/>
                </a:solidFill>
              </a:rPr>
              <a:t>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45531" y="1418332"/>
            <a:ext cx="2018014" cy="2018014"/>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38876" y="3059134"/>
            <a:ext cx="2564423" cy="17145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6172" y="3436347"/>
            <a:ext cx="2905708" cy="1909465"/>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38237" y="1229916"/>
            <a:ext cx="2920510" cy="1919192"/>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95955" y="4379078"/>
            <a:ext cx="2607980" cy="1784603"/>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40296" y="1959366"/>
            <a:ext cx="3092475" cy="3312013"/>
          </a:xfrm>
          <a:prstGeom prst="rect">
            <a:avLst/>
          </a:prstGeom>
        </p:spPr>
      </p:pic>
    </p:spTree>
    <p:extLst>
      <p:ext uri="{BB962C8B-B14F-4D97-AF65-F5344CB8AC3E}">
        <p14:creationId xmlns:p14="http://schemas.microsoft.com/office/powerpoint/2010/main" val="8185479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0" dirty="0">
                <a:solidFill>
                  <a:schemeClr val="tx1"/>
                </a:solidFill>
              </a:rPr>
              <a:t>Anthrax</a:t>
            </a:r>
            <a:r>
              <a:rPr lang="en-US" dirty="0">
                <a:solidFill>
                  <a:schemeClr val="tx1"/>
                </a:solidFill>
              </a:rPr>
              <a:t>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38376" y="1253728"/>
            <a:ext cx="2893219" cy="196325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38375" y="3696892"/>
            <a:ext cx="2857500" cy="2143125"/>
          </a:xfrm>
          <a:prstGeom prst="rect">
            <a:avLst/>
          </a:prstGeom>
        </p:spPr>
      </p:pic>
      <p:sp>
        <p:nvSpPr>
          <p:cNvPr id="3" name="TextBox 2"/>
          <p:cNvSpPr txBox="1"/>
          <p:nvPr/>
        </p:nvSpPr>
        <p:spPr>
          <a:xfrm>
            <a:off x="6149579" y="1253728"/>
            <a:ext cx="4018359" cy="515538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531" b="0" i="0" u="none" strike="noStrike" kern="0" cap="none" spc="0" normalizeH="0" baseline="0" noProof="0" dirty="0">
                <a:ln>
                  <a:noFill/>
                </a:ln>
                <a:solidFill>
                  <a:sysClr val="windowText" lastClr="000000"/>
                </a:solidFill>
                <a:effectLst/>
                <a:uLnTx/>
                <a:uFillTx/>
              </a:rPr>
              <a:t>Anthrax spores:</a:t>
            </a:r>
          </a:p>
          <a:p>
            <a:pPr marL="361639" marR="0" lvl="1" indent="-200911"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531" b="0" i="0" u="none" strike="noStrike" kern="0" cap="none" spc="0" normalizeH="0" baseline="0" noProof="0" dirty="0">
                <a:ln>
                  <a:noFill/>
                </a:ln>
                <a:solidFill>
                  <a:sysClr val="windowText" lastClr="000000"/>
                </a:solidFill>
                <a:effectLst/>
                <a:uLnTx/>
                <a:uFillTx/>
              </a:rPr>
              <a:t>Are easily found in natural environments or produced in the lab</a:t>
            </a:r>
          </a:p>
          <a:p>
            <a:pPr marL="361639" marR="0" lvl="1" indent="-200911"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531" b="0" i="0" u="none" strike="noStrike" kern="0" cap="none" spc="0" normalizeH="0" baseline="0" noProof="0" dirty="0">
                <a:ln>
                  <a:noFill/>
                </a:ln>
                <a:solidFill>
                  <a:sysClr val="windowText" lastClr="000000"/>
                </a:solidFill>
                <a:effectLst/>
                <a:uLnTx/>
                <a:uFillTx/>
              </a:rPr>
              <a:t>Last a long time in the environment</a:t>
            </a:r>
          </a:p>
          <a:p>
            <a:pPr marL="361639" marR="0" lvl="1" indent="-200911"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531" b="0" i="0" u="none" strike="noStrike" kern="0" cap="none" spc="0" normalizeH="0" baseline="0" noProof="0" dirty="0">
                <a:ln>
                  <a:noFill/>
                </a:ln>
                <a:solidFill>
                  <a:sysClr val="windowText" lastClr="000000"/>
                </a:solidFill>
                <a:effectLst/>
                <a:uLnTx/>
                <a:uFillTx/>
              </a:rPr>
              <a:t>Can be easily hidden</a:t>
            </a:r>
          </a:p>
          <a:p>
            <a:pPr marL="200911" marR="0" lvl="0" indent="-200911"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531"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531" b="0" i="0" u="none" strike="noStrike" kern="0" cap="none" spc="0" normalizeH="0" baseline="0" noProof="0" dirty="0">
                <a:ln>
                  <a:noFill/>
                </a:ln>
                <a:solidFill>
                  <a:sysClr val="windowText" lastClr="000000"/>
                </a:solidFill>
                <a:effectLst/>
                <a:uLnTx/>
                <a:uFillTx/>
              </a:rPr>
              <a:t>It only takes a small amount of Anthrax to infect a large number of people. </a:t>
            </a:r>
          </a:p>
        </p:txBody>
      </p:sp>
    </p:spTree>
    <p:extLst>
      <p:ext uri="{BB962C8B-B14F-4D97-AF65-F5344CB8AC3E}">
        <p14:creationId xmlns:p14="http://schemas.microsoft.com/office/powerpoint/2010/main" val="1879471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0" dirty="0">
                <a:solidFill>
                  <a:schemeClr val="tx1"/>
                </a:solidFill>
              </a:rPr>
              <a:t>Anthrax, cont.</a:t>
            </a:r>
            <a:r>
              <a:rPr lang="en-US" dirty="0">
                <a:solidFill>
                  <a:schemeClr val="tx1"/>
                </a:solidFill>
              </a:rPr>
              <a:t> </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7469" y="2143125"/>
            <a:ext cx="3631402" cy="272355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4797" y="1714500"/>
            <a:ext cx="3475934" cy="2625328"/>
          </a:xfrm>
          <a:prstGeom prst="rect">
            <a:avLst/>
          </a:prstGeom>
        </p:spPr>
      </p:pic>
    </p:spTree>
    <p:extLst>
      <p:ext uri="{BB962C8B-B14F-4D97-AF65-F5344CB8AC3E}">
        <p14:creationId xmlns:p14="http://schemas.microsoft.com/office/powerpoint/2010/main" val="33794776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0" dirty="0">
                <a:solidFill>
                  <a:schemeClr val="tx1"/>
                </a:solidFill>
              </a:rPr>
              <a:t>Prevention is Key</a:t>
            </a:r>
            <a:r>
              <a:rPr lang="en-US" dirty="0">
                <a:solidFill>
                  <a:schemeClr val="tx1"/>
                </a:solidFill>
              </a:rPr>
              <a:t> </a:t>
            </a:r>
          </a:p>
        </p:txBody>
      </p:sp>
      <p:sp>
        <p:nvSpPr>
          <p:cNvPr id="3" name="Content Placeholder 2"/>
          <p:cNvSpPr>
            <a:spLocks noGrp="1"/>
          </p:cNvSpPr>
          <p:nvPr>
            <p:ph idx="1"/>
          </p:nvPr>
        </p:nvSpPr>
        <p:spPr>
          <a:xfrm>
            <a:off x="1981646" y="1928814"/>
            <a:ext cx="7715250" cy="4018359"/>
          </a:xfrm>
        </p:spPr>
        <p:txBody>
          <a:bodyPr/>
          <a:lstStyle/>
          <a:p>
            <a:r>
              <a:rPr lang="en-US" sz="2800" dirty="0">
                <a:solidFill>
                  <a:schemeClr val="tx1"/>
                </a:solidFill>
              </a:rPr>
              <a:t>Anthrax spores typically take 2-7 days to activate, but can take as long as 60 days.</a:t>
            </a:r>
          </a:p>
          <a:p>
            <a:r>
              <a:rPr lang="en-US" sz="2800" dirty="0">
                <a:solidFill>
                  <a:schemeClr val="tx1"/>
                </a:solidFill>
              </a:rPr>
              <a:t>Antibiotics prevent Anthrax spores from activating.</a:t>
            </a:r>
          </a:p>
          <a:p>
            <a:pPr marL="723279" lvl="4" indent="-321457">
              <a:spcBef>
                <a:spcPts val="0"/>
              </a:spcBef>
              <a:buFont typeface="Arial" panose="020B0604020202020204" pitchFamily="34" charset="0"/>
              <a:buChar char="•"/>
            </a:pPr>
            <a:r>
              <a:rPr lang="en-US" sz="2800" dirty="0">
                <a:solidFill>
                  <a:schemeClr val="tx1"/>
                </a:solidFill>
              </a:rPr>
              <a:t>Ciprofloxacin (“Cipro”)</a:t>
            </a:r>
          </a:p>
          <a:p>
            <a:pPr marL="723279" lvl="4" indent="-321457">
              <a:spcBef>
                <a:spcPts val="0"/>
              </a:spcBef>
              <a:buFont typeface="Arial" panose="020B0604020202020204" pitchFamily="34" charset="0"/>
              <a:buChar char="•"/>
            </a:pPr>
            <a:r>
              <a:rPr lang="en-US" sz="2800" dirty="0">
                <a:solidFill>
                  <a:schemeClr val="tx1"/>
                </a:solidFill>
              </a:rPr>
              <a:t>Doxycycline (“Doxy”)</a:t>
            </a:r>
          </a:p>
          <a:p>
            <a:pPr marL="723279" lvl="4" indent="-321457">
              <a:spcBef>
                <a:spcPts val="0"/>
              </a:spcBef>
              <a:buFont typeface="Arial" panose="020B0604020202020204" pitchFamily="34" charset="0"/>
              <a:buChar char="•"/>
            </a:pPr>
            <a:r>
              <a:rPr lang="en-US" sz="2800" dirty="0">
                <a:solidFill>
                  <a:schemeClr val="tx1"/>
                </a:solidFill>
              </a:rPr>
              <a:t>Amoxicillin </a:t>
            </a:r>
          </a:p>
          <a:p>
            <a:endParaRPr lang="en-US" dirty="0"/>
          </a:p>
        </p:txBody>
      </p:sp>
    </p:spTree>
    <p:extLst>
      <p:ext uri="{BB962C8B-B14F-4D97-AF65-F5344CB8AC3E}">
        <p14:creationId xmlns:p14="http://schemas.microsoft.com/office/powerpoint/2010/main" val="18680175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0" dirty="0">
                <a:solidFill>
                  <a:schemeClr val="tx1"/>
                </a:solidFill>
              </a:rPr>
              <a:t>What are Closed PODs?</a:t>
            </a:r>
            <a:r>
              <a:rPr lang="en-US" dirty="0">
                <a:solidFill>
                  <a:schemeClr val="tx1"/>
                </a:solidFill>
              </a:rPr>
              <a:t> </a:t>
            </a:r>
          </a:p>
        </p:txBody>
      </p:sp>
      <p:sp>
        <p:nvSpPr>
          <p:cNvPr id="3" name="Content Placeholder 2"/>
          <p:cNvSpPr>
            <a:spLocks noGrp="1"/>
          </p:cNvSpPr>
          <p:nvPr>
            <p:ph idx="1"/>
          </p:nvPr>
        </p:nvSpPr>
        <p:spPr>
          <a:xfrm>
            <a:off x="1981646" y="1928814"/>
            <a:ext cx="7715250" cy="4018359"/>
          </a:xfrm>
        </p:spPr>
        <p:txBody>
          <a:bodyPr/>
          <a:lstStyle/>
          <a:p>
            <a:pPr>
              <a:spcBef>
                <a:spcPts val="0"/>
              </a:spcBef>
            </a:pPr>
            <a:r>
              <a:rPr lang="en-US" sz="2400" dirty="0">
                <a:solidFill>
                  <a:schemeClr val="tx1"/>
                </a:solidFill>
              </a:rPr>
              <a:t>Public Health provides medications for your residents, staff, and their families and your organization dispenses them.</a:t>
            </a:r>
          </a:p>
          <a:p>
            <a:pPr>
              <a:spcBef>
                <a:spcPts val="0"/>
              </a:spcBef>
            </a:pPr>
            <a:endParaRPr lang="en-US" dirty="0">
              <a:solidFill>
                <a:schemeClr val="tx1"/>
              </a:solidFill>
            </a:endParaRPr>
          </a:p>
          <a:p>
            <a:pPr>
              <a:spcBef>
                <a:spcPts val="0"/>
              </a:spcBef>
            </a:pPr>
            <a:r>
              <a:rPr lang="en-US" sz="2400" dirty="0">
                <a:solidFill>
                  <a:schemeClr val="tx1"/>
                </a:solidFill>
              </a:rPr>
              <a:t>Here in Colorado, we already have a number of agencies that have agreed to serve as a Closed POD. </a:t>
            </a:r>
          </a:p>
          <a:p>
            <a:pPr marL="562550" lvl="3" indent="-321457">
              <a:spcBef>
                <a:spcPts val="0"/>
              </a:spcBef>
              <a:buFont typeface="Arial" panose="020B0604020202020204" pitchFamily="34" charset="0"/>
              <a:buChar char="•"/>
            </a:pPr>
            <a:r>
              <a:rPr lang="en-US" sz="2000" dirty="0">
                <a:solidFill>
                  <a:schemeClr val="tx1"/>
                </a:solidFill>
              </a:rPr>
              <a:t>Kaiser Permanente</a:t>
            </a:r>
          </a:p>
          <a:p>
            <a:pPr marL="562550" lvl="3" indent="-321457">
              <a:spcBef>
                <a:spcPts val="0"/>
              </a:spcBef>
              <a:buFont typeface="Arial" panose="020B0604020202020204" pitchFamily="34" charset="0"/>
              <a:buChar char="•"/>
            </a:pPr>
            <a:r>
              <a:rPr lang="en-US" sz="2000" dirty="0">
                <a:solidFill>
                  <a:schemeClr val="tx1"/>
                </a:solidFill>
              </a:rPr>
              <a:t>National Guard</a:t>
            </a:r>
          </a:p>
          <a:p>
            <a:pPr marL="562550" lvl="3" indent="-321457">
              <a:spcBef>
                <a:spcPts val="0"/>
              </a:spcBef>
              <a:buFont typeface="Arial" panose="020B0604020202020204" pitchFamily="34" charset="0"/>
              <a:buChar char="•"/>
            </a:pPr>
            <a:r>
              <a:rPr lang="en-US" sz="2000" dirty="0">
                <a:solidFill>
                  <a:schemeClr val="tx1"/>
                </a:solidFill>
              </a:rPr>
              <a:t>Universities</a:t>
            </a:r>
          </a:p>
          <a:p>
            <a:pPr marL="562550" lvl="3" indent="-321457">
              <a:spcBef>
                <a:spcPts val="0"/>
              </a:spcBef>
              <a:buFont typeface="Arial" panose="020B0604020202020204" pitchFamily="34" charset="0"/>
              <a:buChar char="•"/>
            </a:pPr>
            <a:r>
              <a:rPr lang="en-US" sz="2000" dirty="0">
                <a:solidFill>
                  <a:schemeClr val="tx1"/>
                </a:solidFill>
              </a:rPr>
              <a:t>Colorado Department of Corrections </a:t>
            </a:r>
          </a:p>
        </p:txBody>
      </p:sp>
    </p:spTree>
    <p:extLst>
      <p:ext uri="{BB962C8B-B14F-4D97-AF65-F5344CB8AC3E}">
        <p14:creationId xmlns:p14="http://schemas.microsoft.com/office/powerpoint/2010/main" val="20171620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0" dirty="0">
                <a:solidFill>
                  <a:schemeClr val="tx1"/>
                </a:solidFill>
              </a:rPr>
              <a:t>What’s in it for me?</a:t>
            </a:r>
            <a:r>
              <a:rPr lang="en-US" dirty="0">
                <a:solidFill>
                  <a:schemeClr val="tx1"/>
                </a:solidFill>
              </a:rPr>
              <a:t> </a:t>
            </a:r>
          </a:p>
        </p:txBody>
      </p:sp>
      <p:sp>
        <p:nvSpPr>
          <p:cNvPr id="3" name="Content Placeholder 2"/>
          <p:cNvSpPr>
            <a:spLocks noGrp="1"/>
          </p:cNvSpPr>
          <p:nvPr>
            <p:ph idx="1"/>
          </p:nvPr>
        </p:nvSpPr>
        <p:spPr>
          <a:xfrm>
            <a:off x="1981647" y="1676401"/>
            <a:ext cx="7971979" cy="4270772"/>
          </a:xfrm>
        </p:spPr>
        <p:txBody>
          <a:bodyPr>
            <a:normAutofit/>
          </a:bodyPr>
          <a:lstStyle/>
          <a:p>
            <a:pPr>
              <a:spcBef>
                <a:spcPts val="0"/>
              </a:spcBef>
            </a:pPr>
            <a:r>
              <a:rPr lang="en-US" b="1" dirty="0">
                <a:solidFill>
                  <a:schemeClr val="tx2"/>
                </a:solidFill>
              </a:rPr>
              <a:t>Benefit your organization.</a:t>
            </a:r>
          </a:p>
          <a:p>
            <a:pPr marL="562550" lvl="3" indent="-321457">
              <a:spcBef>
                <a:spcPts val="0"/>
              </a:spcBef>
              <a:buFont typeface="Arial" panose="020B0604020202020204" pitchFamily="34" charset="0"/>
              <a:buChar char="•"/>
            </a:pPr>
            <a:r>
              <a:rPr lang="en-US" sz="2000" dirty="0">
                <a:solidFill>
                  <a:schemeClr val="tx2"/>
                </a:solidFill>
              </a:rPr>
              <a:t>Protect your own.</a:t>
            </a:r>
          </a:p>
          <a:p>
            <a:pPr marL="562550" lvl="3" indent="-321457">
              <a:spcBef>
                <a:spcPts val="0"/>
              </a:spcBef>
              <a:buFont typeface="Arial" panose="020B0604020202020204" pitchFamily="34" charset="0"/>
              <a:buChar char="•"/>
            </a:pPr>
            <a:r>
              <a:rPr lang="en-US" sz="2000" dirty="0">
                <a:solidFill>
                  <a:schemeClr val="tx2"/>
                </a:solidFill>
              </a:rPr>
              <a:t>Help ensure you can continue to operate.</a:t>
            </a:r>
          </a:p>
          <a:p>
            <a:pPr marL="562550" lvl="3" indent="-321457">
              <a:spcBef>
                <a:spcPts val="0"/>
              </a:spcBef>
              <a:buFont typeface="Arial" panose="020B0604020202020204" pitchFamily="34" charset="0"/>
              <a:buChar char="•"/>
            </a:pPr>
            <a:r>
              <a:rPr lang="en-US" sz="2000" dirty="0">
                <a:solidFill>
                  <a:schemeClr val="tx2"/>
                </a:solidFill>
              </a:rPr>
              <a:t>Exhibit your commitment to our community.</a:t>
            </a:r>
          </a:p>
          <a:p>
            <a:pPr marL="562550" lvl="3" indent="-321457">
              <a:spcBef>
                <a:spcPts val="0"/>
              </a:spcBef>
              <a:buFont typeface="Arial" panose="020B0604020202020204" pitchFamily="34" charset="0"/>
              <a:buChar char="•"/>
            </a:pPr>
            <a:endParaRPr lang="en-US" sz="2000" dirty="0">
              <a:solidFill>
                <a:schemeClr val="tx2"/>
              </a:solidFill>
            </a:endParaRPr>
          </a:p>
          <a:p>
            <a:pPr marL="241093" lvl="3" indent="0">
              <a:spcBef>
                <a:spcPts val="0"/>
              </a:spcBef>
              <a:buNone/>
            </a:pPr>
            <a:endParaRPr lang="en-US" sz="2000" dirty="0">
              <a:solidFill>
                <a:schemeClr val="tx2"/>
              </a:solidFill>
            </a:endParaRPr>
          </a:p>
          <a:p>
            <a:pPr marL="0" lvl="1" indent="0">
              <a:spcBef>
                <a:spcPts val="0"/>
              </a:spcBef>
              <a:buNone/>
            </a:pPr>
            <a:r>
              <a:rPr lang="en-US" sz="2000" dirty="0">
                <a:solidFill>
                  <a:schemeClr val="tx2"/>
                </a:solidFill>
              </a:rPr>
              <a:t>	</a:t>
            </a:r>
            <a:r>
              <a:rPr lang="en-US" sz="2000" b="1" dirty="0">
                <a:solidFill>
                  <a:schemeClr val="tx2"/>
                </a:solidFill>
              </a:rPr>
              <a:t>Help Public Health do the right thing.</a:t>
            </a:r>
          </a:p>
          <a:p>
            <a:pPr marL="562550" lvl="3" indent="-321457">
              <a:spcBef>
                <a:spcPts val="0"/>
              </a:spcBef>
              <a:buFont typeface="Arial" panose="020B0604020202020204" pitchFamily="34" charset="0"/>
              <a:buChar char="•"/>
            </a:pPr>
            <a:r>
              <a:rPr lang="en-US" sz="2000" dirty="0">
                <a:solidFill>
                  <a:schemeClr val="tx2"/>
                </a:solidFill>
              </a:rPr>
              <a:t>With your help, we get medications to more people, sooner.</a:t>
            </a:r>
          </a:p>
          <a:p>
            <a:pPr marL="562550" lvl="3" indent="-321457">
              <a:spcBef>
                <a:spcPts val="0"/>
              </a:spcBef>
              <a:buFont typeface="Arial" panose="020B0604020202020204" pitchFamily="34" charset="0"/>
              <a:buChar char="•"/>
            </a:pPr>
            <a:r>
              <a:rPr lang="en-US" sz="2000" dirty="0">
                <a:solidFill>
                  <a:schemeClr val="tx2"/>
                </a:solidFill>
              </a:rPr>
              <a:t>When people receive medications at a Closed POD, it decreases the number of people at open PODs. </a:t>
            </a:r>
          </a:p>
          <a:p>
            <a:endParaRPr lang="en-US" dirty="0"/>
          </a:p>
        </p:txBody>
      </p:sp>
    </p:spTree>
    <p:extLst>
      <p:ext uri="{BB962C8B-B14F-4D97-AF65-F5344CB8AC3E}">
        <p14:creationId xmlns:p14="http://schemas.microsoft.com/office/powerpoint/2010/main" val="10949792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i="0" dirty="0">
                <a:solidFill>
                  <a:schemeClr val="tx1"/>
                </a:solidFill>
              </a:rPr>
              <a:t>What does this entail, exactly?</a:t>
            </a:r>
            <a:endParaRPr lang="en-US" dirty="0">
              <a:solidFill>
                <a:schemeClr val="tx1"/>
              </a:solidFill>
            </a:endParaRPr>
          </a:p>
        </p:txBody>
      </p:sp>
      <p:sp>
        <p:nvSpPr>
          <p:cNvPr id="3" name="Content Placeholder 2"/>
          <p:cNvSpPr>
            <a:spLocks noGrp="1"/>
          </p:cNvSpPr>
          <p:nvPr>
            <p:ph idx="1"/>
          </p:nvPr>
        </p:nvSpPr>
        <p:spPr>
          <a:xfrm>
            <a:off x="1976438" y="1393032"/>
            <a:ext cx="7816453" cy="4500563"/>
          </a:xfrm>
        </p:spPr>
        <p:txBody>
          <a:bodyPr>
            <a:normAutofit/>
          </a:bodyPr>
          <a:lstStyle/>
          <a:p>
            <a:pPr>
              <a:spcBef>
                <a:spcPts val="0"/>
              </a:spcBef>
            </a:pPr>
            <a:r>
              <a:rPr lang="en-US" dirty="0">
                <a:solidFill>
                  <a:schemeClr val="tx2"/>
                </a:solidFill>
              </a:rPr>
              <a:t> </a:t>
            </a:r>
            <a:r>
              <a:rPr lang="en-US" sz="1969" dirty="0">
                <a:solidFill>
                  <a:schemeClr val="tx2"/>
                </a:solidFill>
              </a:rPr>
              <a:t>Designate liaisons to coordinate with Public health.</a:t>
            </a:r>
          </a:p>
          <a:p>
            <a:pPr marL="562550" lvl="3" indent="-321457">
              <a:spcBef>
                <a:spcPts val="0"/>
              </a:spcBef>
              <a:buFont typeface="Arial" panose="020B0604020202020204" pitchFamily="34" charset="0"/>
              <a:buChar char="•"/>
            </a:pPr>
            <a:r>
              <a:rPr lang="en-US" sz="1969" dirty="0">
                <a:solidFill>
                  <a:schemeClr val="tx2"/>
                </a:solidFill>
              </a:rPr>
              <a:t>If the scope of your agency is statewide or crosses multiple regions, CDPHE may be your point of contact.</a:t>
            </a:r>
          </a:p>
          <a:p>
            <a:pPr marL="562550" lvl="3" indent="-321457">
              <a:spcBef>
                <a:spcPts val="0"/>
              </a:spcBef>
              <a:buFont typeface="Arial" panose="020B0604020202020204" pitchFamily="34" charset="0"/>
              <a:buChar char="•"/>
            </a:pPr>
            <a:r>
              <a:rPr lang="en-US" sz="1969" dirty="0">
                <a:solidFill>
                  <a:schemeClr val="tx2"/>
                </a:solidFill>
              </a:rPr>
              <a:t>If the scope of your agency is limited to one or more counties, a county public health department will be your point of contact.</a:t>
            </a:r>
          </a:p>
          <a:p>
            <a:pPr>
              <a:spcBef>
                <a:spcPts val="0"/>
              </a:spcBef>
            </a:pPr>
            <a:endParaRPr lang="en-US" sz="1969" dirty="0">
              <a:solidFill>
                <a:schemeClr val="tx2"/>
              </a:solidFill>
            </a:endParaRPr>
          </a:p>
          <a:p>
            <a:pPr>
              <a:spcBef>
                <a:spcPts val="0"/>
              </a:spcBef>
            </a:pPr>
            <a:r>
              <a:rPr lang="en-US" sz="1969" dirty="0">
                <a:solidFill>
                  <a:schemeClr val="tx2"/>
                </a:solidFill>
              </a:rPr>
              <a:t>Develop a Closed POD Plan.</a:t>
            </a:r>
          </a:p>
          <a:p>
            <a:pPr marL="562550" lvl="3" indent="-321457">
              <a:spcBef>
                <a:spcPts val="0"/>
              </a:spcBef>
              <a:buFont typeface="Arial" panose="020B0604020202020204" pitchFamily="34" charset="0"/>
              <a:buChar char="•"/>
            </a:pPr>
            <a:r>
              <a:rPr lang="en-US" sz="1969" dirty="0">
                <a:solidFill>
                  <a:schemeClr val="tx2"/>
                </a:solidFill>
              </a:rPr>
              <a:t>Public Health can provide a template and technical assistance. </a:t>
            </a:r>
          </a:p>
          <a:p>
            <a:pPr marL="241093" lvl="3" indent="0">
              <a:spcBef>
                <a:spcPts val="0"/>
              </a:spcBef>
            </a:pPr>
            <a:endParaRPr lang="en-US" sz="1969" dirty="0">
              <a:solidFill>
                <a:schemeClr val="tx2"/>
              </a:solidFill>
            </a:endParaRPr>
          </a:p>
          <a:p>
            <a:pPr marL="241093" lvl="1" indent="-321457">
              <a:spcBef>
                <a:spcPts val="0"/>
              </a:spcBef>
              <a:buFont typeface="Arial" panose="020B0604020202020204" pitchFamily="34" charset="0"/>
              <a:buChar char="•"/>
            </a:pPr>
            <a:r>
              <a:rPr lang="en-US" sz="1969" dirty="0">
                <a:solidFill>
                  <a:schemeClr val="tx2"/>
                </a:solidFill>
              </a:rPr>
              <a:t>Participate in training and exercising opportunities.</a:t>
            </a:r>
          </a:p>
          <a:p>
            <a:pPr marL="241093" lvl="1" indent="-321457">
              <a:spcBef>
                <a:spcPts val="0"/>
              </a:spcBef>
              <a:buFont typeface="Arial" panose="020B0604020202020204" pitchFamily="34" charset="0"/>
              <a:buChar char="•"/>
            </a:pPr>
            <a:endParaRPr lang="en-US" sz="1969" dirty="0">
              <a:solidFill>
                <a:schemeClr val="tx2"/>
              </a:solidFill>
            </a:endParaRPr>
          </a:p>
          <a:p>
            <a:pPr marL="241093" lvl="1" indent="-321457">
              <a:spcBef>
                <a:spcPts val="0"/>
              </a:spcBef>
              <a:buFont typeface="Arial" panose="020B0604020202020204" pitchFamily="34" charset="0"/>
              <a:buChar char="•"/>
            </a:pPr>
            <a:r>
              <a:rPr lang="en-US" sz="1969" dirty="0">
                <a:solidFill>
                  <a:schemeClr val="tx2"/>
                </a:solidFill>
              </a:rPr>
              <a:t>Operate your Closed POD during an emergency. </a:t>
            </a:r>
          </a:p>
          <a:p>
            <a:endParaRPr lang="en-US" sz="1969" dirty="0">
              <a:solidFill>
                <a:schemeClr val="tx2"/>
              </a:solidFill>
            </a:endParaRPr>
          </a:p>
        </p:txBody>
      </p:sp>
    </p:spTree>
    <p:extLst>
      <p:ext uri="{BB962C8B-B14F-4D97-AF65-F5344CB8AC3E}">
        <p14:creationId xmlns:p14="http://schemas.microsoft.com/office/powerpoint/2010/main" val="21432769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i="0" dirty="0">
                <a:solidFill>
                  <a:schemeClr val="tx1"/>
                </a:solidFill>
              </a:rPr>
              <a:t>Public Health will help you make a plan.</a:t>
            </a:r>
            <a:endParaRPr lang="en-US" dirty="0">
              <a:solidFill>
                <a:schemeClr val="tx1"/>
              </a:solidFill>
            </a:endParaRPr>
          </a:p>
        </p:txBody>
      </p:sp>
      <p:sp>
        <p:nvSpPr>
          <p:cNvPr id="3" name="Content Placeholder 2"/>
          <p:cNvSpPr>
            <a:spLocks noGrp="1"/>
          </p:cNvSpPr>
          <p:nvPr>
            <p:ph idx="1"/>
          </p:nvPr>
        </p:nvSpPr>
        <p:spPr>
          <a:xfrm>
            <a:off x="1994298" y="1768079"/>
            <a:ext cx="3940969" cy="4018359"/>
          </a:xfrm>
        </p:spPr>
        <p:txBody>
          <a:bodyPr>
            <a:normAutofit/>
          </a:bodyPr>
          <a:lstStyle/>
          <a:p>
            <a:pPr>
              <a:spcBef>
                <a:spcPts val="0"/>
              </a:spcBef>
            </a:pPr>
            <a:r>
              <a:rPr lang="en-US" sz="2400" dirty="0">
                <a:solidFill>
                  <a:schemeClr val="tx1"/>
                </a:solidFill>
              </a:rPr>
              <a:t>We’ll work with your liaisons to come up with effective strategies for:</a:t>
            </a:r>
          </a:p>
          <a:p>
            <a:pPr marL="562550" lvl="3" indent="-321457">
              <a:spcBef>
                <a:spcPts val="0"/>
              </a:spcBef>
              <a:buFont typeface="Arial" panose="020B0604020202020204" pitchFamily="34" charset="0"/>
              <a:buChar char="•"/>
            </a:pPr>
            <a:r>
              <a:rPr lang="en-US" sz="2400" dirty="0">
                <a:solidFill>
                  <a:schemeClr val="tx1"/>
                </a:solidFill>
              </a:rPr>
              <a:t>Flow </a:t>
            </a:r>
          </a:p>
          <a:p>
            <a:pPr marL="562550" lvl="3" indent="-321457">
              <a:spcBef>
                <a:spcPts val="0"/>
              </a:spcBef>
              <a:buFont typeface="Arial" panose="020B0604020202020204" pitchFamily="34" charset="0"/>
              <a:buChar char="•"/>
            </a:pPr>
            <a:r>
              <a:rPr lang="en-US" sz="2400" dirty="0">
                <a:solidFill>
                  <a:schemeClr val="tx1"/>
                </a:solidFill>
              </a:rPr>
              <a:t>Staffing</a:t>
            </a:r>
          </a:p>
          <a:p>
            <a:pPr marL="562550" lvl="3" indent="-321457">
              <a:spcBef>
                <a:spcPts val="0"/>
              </a:spcBef>
              <a:buFont typeface="Arial" panose="020B0604020202020204" pitchFamily="34" charset="0"/>
              <a:buChar char="•"/>
            </a:pPr>
            <a:r>
              <a:rPr lang="en-US" sz="2400" dirty="0">
                <a:solidFill>
                  <a:schemeClr val="tx1"/>
                </a:solidFill>
              </a:rPr>
              <a:t>Communication</a:t>
            </a:r>
          </a:p>
          <a:p>
            <a:pPr marL="562550" lvl="3" indent="-321457">
              <a:spcBef>
                <a:spcPts val="0"/>
              </a:spcBef>
              <a:buFont typeface="Arial" panose="020B0604020202020204" pitchFamily="34" charset="0"/>
              <a:buChar char="•"/>
            </a:pPr>
            <a:r>
              <a:rPr lang="en-US" sz="2400" dirty="0">
                <a:solidFill>
                  <a:schemeClr val="tx1"/>
                </a:solidFill>
              </a:rPr>
              <a:t>Logistics</a:t>
            </a:r>
          </a:p>
          <a:p>
            <a:pPr marL="562550" lvl="3" indent="-321457">
              <a:spcBef>
                <a:spcPts val="0"/>
              </a:spcBef>
              <a:buFont typeface="Arial" panose="020B0604020202020204" pitchFamily="34" charset="0"/>
              <a:buChar char="•"/>
            </a:pPr>
            <a:r>
              <a:rPr lang="en-US" sz="2400" dirty="0">
                <a:solidFill>
                  <a:schemeClr val="tx1"/>
                </a:solidFill>
              </a:rPr>
              <a:t>Dispensing</a:t>
            </a:r>
          </a:p>
          <a:p>
            <a:pPr marL="562550" lvl="3" indent="-321457">
              <a:spcBef>
                <a:spcPts val="0"/>
              </a:spcBef>
              <a:buFont typeface="Arial" panose="020B0604020202020204" pitchFamily="34" charset="0"/>
              <a:buChar char="•"/>
            </a:pPr>
            <a:r>
              <a:rPr lang="en-US" sz="2400" dirty="0">
                <a:solidFill>
                  <a:schemeClr val="tx1"/>
                </a:solidFill>
              </a:rPr>
              <a:t>Security </a:t>
            </a:r>
          </a:p>
        </p:txBody>
      </p:sp>
      <p:pic>
        <p:nvPicPr>
          <p:cNvPr id="4" name="Picture 3"/>
          <p:cNvPicPr>
            <a:picLocks noChangeAspect="1"/>
          </p:cNvPicPr>
          <p:nvPr/>
        </p:nvPicPr>
        <p:blipFill>
          <a:blip r:embed="rId3"/>
          <a:stretch>
            <a:fillRect/>
          </a:stretch>
        </p:blipFill>
        <p:spPr>
          <a:xfrm>
            <a:off x="5935267" y="1863725"/>
            <a:ext cx="4009155" cy="4462463"/>
          </a:xfrm>
          <a:prstGeom prst="rect">
            <a:avLst/>
          </a:prstGeom>
        </p:spPr>
      </p:pic>
    </p:spTree>
    <p:extLst>
      <p:ext uri="{BB962C8B-B14F-4D97-AF65-F5344CB8AC3E}">
        <p14:creationId xmlns:p14="http://schemas.microsoft.com/office/powerpoint/2010/main" val="1243990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i="0" dirty="0">
                <a:solidFill>
                  <a:schemeClr val="tx1"/>
                </a:solidFill>
              </a:rPr>
              <a:t>Will my staff be protected?</a:t>
            </a:r>
            <a:endParaRPr lang="en-US" dirty="0">
              <a:solidFill>
                <a:schemeClr val="tx1"/>
              </a:solidFill>
            </a:endParaRPr>
          </a:p>
        </p:txBody>
      </p:sp>
      <p:sp>
        <p:nvSpPr>
          <p:cNvPr id="3" name="Content Placeholder 2"/>
          <p:cNvSpPr>
            <a:spLocks noGrp="1"/>
          </p:cNvSpPr>
          <p:nvPr>
            <p:ph idx="1"/>
          </p:nvPr>
        </p:nvSpPr>
        <p:spPr>
          <a:xfrm>
            <a:off x="1976438" y="1393032"/>
            <a:ext cx="7816453" cy="4500563"/>
          </a:xfrm>
        </p:spPr>
        <p:txBody>
          <a:bodyPr/>
          <a:lstStyle/>
          <a:p>
            <a:pPr>
              <a:spcBef>
                <a:spcPts val="0"/>
              </a:spcBef>
            </a:pPr>
            <a:r>
              <a:rPr lang="en-US" sz="1969" dirty="0">
                <a:solidFill>
                  <a:schemeClr val="tx1"/>
                </a:solidFill>
              </a:rPr>
              <a:t>The Public Readiness and Emergency Preparedness (PREP) Act  is a federal law that was enacted to address concerns about liability related to countermeasures taken in response to a variety of public health emergencies.</a:t>
            </a:r>
          </a:p>
          <a:p>
            <a:pPr marL="562550" lvl="3" indent="-321457">
              <a:spcBef>
                <a:spcPts val="0"/>
              </a:spcBef>
              <a:buFont typeface="Arial" panose="020B0604020202020204" pitchFamily="34" charset="0"/>
              <a:buChar char="•"/>
            </a:pPr>
            <a:endParaRPr lang="en-US" sz="1969" dirty="0">
              <a:solidFill>
                <a:schemeClr val="tx1"/>
              </a:solidFill>
            </a:endParaRPr>
          </a:p>
          <a:p>
            <a:pPr marL="562550" lvl="3" indent="-321457">
              <a:spcBef>
                <a:spcPts val="0"/>
              </a:spcBef>
              <a:buFont typeface="Arial" panose="020B0604020202020204" pitchFamily="34" charset="0"/>
              <a:buChar char="•"/>
            </a:pPr>
            <a:r>
              <a:rPr lang="en-US" sz="1969" dirty="0">
                <a:solidFill>
                  <a:schemeClr val="tx1"/>
                </a:solidFill>
              </a:rPr>
              <a:t>The PREP Act provides immunity from tort liability (except for willful misconduct) for claims of loss caused, arising out of, relating to, or resulting from administration or use of disaster countermeasures. </a:t>
            </a:r>
          </a:p>
          <a:p>
            <a:pPr marL="562550" lvl="3" indent="-321457">
              <a:spcBef>
                <a:spcPts val="0"/>
              </a:spcBef>
              <a:buFont typeface="Arial" panose="020B0604020202020204" pitchFamily="34" charset="0"/>
              <a:buChar char="•"/>
            </a:pPr>
            <a:endParaRPr lang="en-US" sz="1969" dirty="0">
              <a:solidFill>
                <a:schemeClr val="tx1"/>
              </a:solidFill>
            </a:endParaRPr>
          </a:p>
          <a:p>
            <a:pPr marL="562550" lvl="3" indent="-321457">
              <a:spcBef>
                <a:spcPts val="0"/>
              </a:spcBef>
              <a:buFont typeface="Arial" panose="020B0604020202020204" pitchFamily="34" charset="0"/>
              <a:buChar char="•"/>
            </a:pPr>
            <a:r>
              <a:rPr lang="en-US" sz="1969" dirty="0">
                <a:solidFill>
                  <a:schemeClr val="tx1"/>
                </a:solidFill>
              </a:rPr>
              <a:t>Immunity is given to manufacturers of countermeasures, distributors of countermeasures, program planners of countermeasures, and qualified persons who prescribe, administer, or dispense countermeasures </a:t>
            </a:r>
            <a:r>
              <a:rPr lang="en-US" sz="1969" b="1" dirty="0">
                <a:solidFill>
                  <a:schemeClr val="tx1"/>
                </a:solidFill>
              </a:rPr>
              <a:t>(i.e., POD Staff)</a:t>
            </a:r>
            <a:r>
              <a:rPr lang="en-US" sz="1969" dirty="0">
                <a:solidFill>
                  <a:schemeClr val="tx1"/>
                </a:solidFill>
              </a:rPr>
              <a:t>.</a:t>
            </a:r>
          </a:p>
        </p:txBody>
      </p:sp>
    </p:spTree>
    <p:extLst>
      <p:ext uri="{BB962C8B-B14F-4D97-AF65-F5344CB8AC3E}">
        <p14:creationId xmlns:p14="http://schemas.microsoft.com/office/powerpoint/2010/main" val="3961295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8978" name="Rectangle 2"/>
          <p:cNvSpPr>
            <a:spLocks noGrp="1" noChangeArrowheads="1"/>
          </p:cNvSpPr>
          <p:nvPr>
            <p:ph type="title"/>
          </p:nvPr>
        </p:nvSpPr>
        <p:spPr/>
        <p:txBody>
          <a:bodyPr/>
          <a:lstStyle/>
          <a:p>
            <a:pPr>
              <a:defRPr/>
            </a:pPr>
            <a:r>
              <a:rPr lang="en-US" dirty="0">
                <a:ea typeface="Verdana" pitchFamily="34" charset="0"/>
                <a:cs typeface="Verdana" pitchFamily="34" charset="0"/>
              </a:rPr>
              <a:t>Strategic National Stockpile</a:t>
            </a:r>
          </a:p>
        </p:txBody>
      </p:sp>
      <p:sp>
        <p:nvSpPr>
          <p:cNvPr id="638979" name="Rectangle 3"/>
          <p:cNvSpPr>
            <a:spLocks noGrp="1" noChangeArrowheads="1"/>
          </p:cNvSpPr>
          <p:nvPr>
            <p:ph type="body" sz="half" idx="1"/>
          </p:nvPr>
        </p:nvSpPr>
        <p:spPr>
          <a:xfrm>
            <a:off x="1524000" y="1676400"/>
            <a:ext cx="4953000" cy="5181600"/>
          </a:xfrm>
        </p:spPr>
        <p:txBody>
          <a:bodyPr>
            <a:normAutofit fontScale="92500" lnSpcReduction="20000"/>
          </a:bodyPr>
          <a:lstStyle/>
          <a:p>
            <a:pPr>
              <a:defRPr/>
            </a:pPr>
            <a:r>
              <a:rPr lang="en-US" sz="2600" dirty="0"/>
              <a:t>Can only be requested by CDPHE with recommendation of the Governor’s Expert Emergency Epidemic Committee (GEEERC)</a:t>
            </a:r>
          </a:p>
          <a:p>
            <a:pPr marL="461963" indent="-461963">
              <a:buNone/>
              <a:defRPr/>
            </a:pPr>
            <a:endParaRPr lang="en-US" sz="1200" dirty="0"/>
          </a:p>
          <a:p>
            <a:pPr marL="461963" indent="-461963">
              <a:defRPr/>
            </a:pPr>
            <a:r>
              <a:rPr lang="en-US" sz="2800" b="1" dirty="0"/>
              <a:t>Two stages:</a:t>
            </a:r>
          </a:p>
          <a:p>
            <a:pPr marL="862013" lvl="1">
              <a:defRPr/>
            </a:pPr>
            <a:r>
              <a:rPr lang="en-US" sz="2000" dirty="0"/>
              <a:t>12-Hour Push Packages containing generic meds and supplies</a:t>
            </a:r>
          </a:p>
          <a:p>
            <a:pPr marL="862013" lvl="1">
              <a:defRPr/>
            </a:pPr>
            <a:r>
              <a:rPr lang="en-US" sz="2000" dirty="0"/>
              <a:t>Managed Inventory (MI) for specific events</a:t>
            </a:r>
          </a:p>
          <a:p>
            <a:pPr marL="862013" lvl="1">
              <a:buNone/>
              <a:defRPr/>
            </a:pPr>
            <a:endParaRPr lang="en-US" sz="2000" dirty="0"/>
          </a:p>
          <a:p>
            <a:pPr marL="862013" lvl="1">
              <a:buNone/>
              <a:defRPr/>
            </a:pPr>
            <a:r>
              <a:rPr lang="en-US" sz="2000" dirty="0">
                <a:solidFill>
                  <a:srgbClr val="FFFF00"/>
                </a:solidFill>
              </a:rPr>
              <a:t>If there is a need for supplies not stockpiled, CDC can purchase elsewhere (</a:t>
            </a:r>
            <a:r>
              <a:rPr lang="en-US" sz="2000" dirty="0" err="1">
                <a:solidFill>
                  <a:srgbClr val="FFFF00"/>
                </a:solidFill>
              </a:rPr>
              <a:t>eg</a:t>
            </a:r>
            <a:r>
              <a:rPr lang="en-US" sz="2000" dirty="0">
                <a:solidFill>
                  <a:srgbClr val="FFFF00"/>
                </a:solidFill>
              </a:rPr>
              <a:t>. DOD or VA)</a:t>
            </a:r>
          </a:p>
          <a:p>
            <a:pPr marL="862013" lvl="1">
              <a:defRPr/>
            </a:pPr>
            <a:endParaRPr lang="en-US" sz="2000" dirty="0"/>
          </a:p>
          <a:p>
            <a:pPr marL="461963" indent="-461963">
              <a:defRPr/>
            </a:pPr>
            <a:endParaRPr lang="en-US" sz="2800" dirty="0"/>
          </a:p>
        </p:txBody>
      </p:sp>
      <p:pic>
        <p:nvPicPr>
          <p:cNvPr id="31750" name="Content Placeholder 4"/>
          <p:cNvPicPr>
            <a:picLocks noGrp="1" noChangeAspect="1" noChangeArrowheads="1"/>
          </p:cNvPicPr>
          <p:nvPr>
            <p:ph sz="half" idx="2"/>
          </p:nvPr>
        </p:nvPicPr>
        <p:blipFill>
          <a:blip r:embed="rId3" cstate="print"/>
          <a:stretch>
            <a:fillRect/>
          </a:stretch>
        </p:blipFill>
        <p:spPr>
          <a:xfrm>
            <a:off x="6211275" y="2468562"/>
            <a:ext cx="3960451" cy="2794000"/>
          </a:xfrm>
        </p:spPr>
      </p:pic>
      <p:sp>
        <p:nvSpPr>
          <p:cNvPr id="31748" name="Rectangle 5"/>
          <p:cNvSpPr>
            <a:spLocks noChangeArrowheads="1"/>
          </p:cNvSpPr>
          <p:nvPr/>
        </p:nvSpPr>
        <p:spPr bwMode="auto">
          <a:xfrm>
            <a:off x="1524000" y="1295400"/>
            <a:ext cx="9144000" cy="152400"/>
          </a:xfrm>
          <a:prstGeom prst="rect">
            <a:avLst/>
          </a:prstGeom>
          <a:solidFill>
            <a:srgbClr val="FFFF00"/>
          </a:solidFill>
          <a:ln w="12700" cap="sq">
            <a:solidFill>
              <a:schemeClr val="tx1"/>
            </a:solidFill>
            <a:miter lim="800000"/>
            <a:headEnd type="none" w="sm" len="sm"/>
            <a:tailEnd type="none" w="sm" len="sm"/>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1749" name="Rectangle 6"/>
          <p:cNvSpPr>
            <a:spLocks noChangeArrowheads="1"/>
          </p:cNvSpPr>
          <p:nvPr/>
        </p:nvSpPr>
        <p:spPr bwMode="auto">
          <a:xfrm>
            <a:off x="1524000" y="1447800"/>
            <a:ext cx="9144000" cy="152400"/>
          </a:xfrm>
          <a:prstGeom prst="rect">
            <a:avLst/>
          </a:prstGeom>
          <a:solidFill>
            <a:srgbClr val="FF0000"/>
          </a:solidFill>
          <a:ln w="12700" cap="sq">
            <a:solidFill>
              <a:schemeClr val="tx1"/>
            </a:solidFill>
            <a:miter lim="800000"/>
            <a:headEnd type="none" w="sm" len="sm"/>
            <a:tailEnd type="none" w="sm" len="sm"/>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937218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8710" y="0"/>
            <a:ext cx="7055380" cy="1853248"/>
          </a:xfrm>
        </p:spPr>
        <p:txBody>
          <a:bodyPr>
            <a:normAutofit/>
          </a:bodyPr>
          <a:lstStyle/>
          <a:p>
            <a:pPr>
              <a:defRPr/>
            </a:pPr>
            <a:r>
              <a:rPr lang="en-US" sz="4000" dirty="0">
                <a:latin typeface="+mn-lt"/>
                <a:ea typeface="Verdana" pitchFamily="34" charset="0"/>
                <a:cs typeface="Verdana" pitchFamily="34" charset="0"/>
              </a:rPr>
              <a:t>What is a Medical Countermeasure (MCM)?</a:t>
            </a:r>
            <a:br>
              <a:rPr lang="en-US" sz="4000" dirty="0">
                <a:latin typeface="+mn-lt"/>
              </a:rPr>
            </a:br>
            <a:endParaRPr lang="en-US" sz="2000" dirty="0">
              <a:latin typeface="+mn-lt"/>
            </a:endParaRPr>
          </a:p>
        </p:txBody>
      </p:sp>
      <p:sp>
        <p:nvSpPr>
          <p:cNvPr id="3" name="Content Placeholder 2"/>
          <p:cNvSpPr>
            <a:spLocks noGrp="1"/>
          </p:cNvSpPr>
          <p:nvPr>
            <p:ph idx="1"/>
          </p:nvPr>
        </p:nvSpPr>
        <p:spPr>
          <a:xfrm>
            <a:off x="2008710" y="1447800"/>
            <a:ext cx="8229600" cy="5181600"/>
          </a:xfrm>
        </p:spPr>
        <p:txBody>
          <a:bodyPr>
            <a:normAutofit fontScale="92500"/>
          </a:bodyPr>
          <a:lstStyle/>
          <a:p>
            <a:pPr marL="0" indent="0">
              <a:buNone/>
              <a:defRPr/>
            </a:pPr>
            <a:r>
              <a:rPr lang="en-US" sz="2800" dirty="0">
                <a:latin typeface="+mn-lt"/>
              </a:rPr>
              <a:t>Interventions used to prevent, mitigate, or treat the adverse health effects of an intentional, accidental, or naturally occurring public health emergency</a:t>
            </a:r>
          </a:p>
          <a:p>
            <a:pPr>
              <a:defRPr/>
            </a:pPr>
            <a:endParaRPr lang="en-US" sz="1600" dirty="0">
              <a:latin typeface="+mn-lt"/>
            </a:endParaRPr>
          </a:p>
          <a:p>
            <a:pPr>
              <a:defRPr/>
            </a:pPr>
            <a:r>
              <a:rPr lang="en-US" sz="2800" dirty="0">
                <a:solidFill>
                  <a:srgbClr val="FFFF00"/>
                </a:solidFill>
                <a:latin typeface="+mn-lt"/>
              </a:rPr>
              <a:t>Pharmaceutical</a:t>
            </a:r>
            <a:r>
              <a:rPr lang="en-US" sz="2800" dirty="0">
                <a:latin typeface="+mn-lt"/>
              </a:rPr>
              <a:t> interventions, such as vaccines, antibiotics, </a:t>
            </a:r>
            <a:r>
              <a:rPr lang="en-US" sz="2800" dirty="0" err="1">
                <a:latin typeface="+mn-lt"/>
              </a:rPr>
              <a:t>antivirals</a:t>
            </a:r>
            <a:r>
              <a:rPr lang="en-US" sz="2800" dirty="0">
                <a:latin typeface="+mn-lt"/>
              </a:rPr>
              <a:t>, antidotes, and antitoxins</a:t>
            </a:r>
          </a:p>
          <a:p>
            <a:pPr>
              <a:defRPr/>
            </a:pPr>
            <a:endParaRPr lang="en-US" sz="1600" dirty="0">
              <a:latin typeface="+mn-lt"/>
            </a:endParaRPr>
          </a:p>
          <a:p>
            <a:pPr>
              <a:defRPr/>
            </a:pPr>
            <a:r>
              <a:rPr lang="en-US" sz="2800" dirty="0">
                <a:solidFill>
                  <a:srgbClr val="FFFF00"/>
                </a:solidFill>
                <a:latin typeface="+mn-lt"/>
              </a:rPr>
              <a:t>Non-pharmaceutical</a:t>
            </a:r>
            <a:r>
              <a:rPr lang="en-US" sz="2800" dirty="0">
                <a:latin typeface="+mn-lt"/>
              </a:rPr>
              <a:t> interventions, such as ventilators, diagnostics, personal protective equipment (PPE), and patient decontamination equipment</a:t>
            </a:r>
          </a:p>
          <a:p>
            <a:pPr>
              <a:defRPr/>
            </a:pPr>
            <a:endParaRPr lang="en-US" sz="1600" dirty="0"/>
          </a:p>
          <a:p>
            <a:pPr>
              <a:buFont typeface="Wingdings" pitchFamily="2" charset="2"/>
              <a:buNone/>
              <a:defRPr/>
            </a:pPr>
            <a:endParaRPr lang="en-US" dirty="0"/>
          </a:p>
        </p:txBody>
      </p:sp>
    </p:spTree>
    <p:extLst>
      <p:ext uri="{BB962C8B-B14F-4D97-AF65-F5344CB8AC3E}">
        <p14:creationId xmlns:p14="http://schemas.microsoft.com/office/powerpoint/2010/main" val="34480850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3" descr="Ambu bags"/>
          <p:cNvPicPr>
            <a:picLocks noChangeAspect="1" noChangeArrowheads="1"/>
          </p:cNvPicPr>
          <p:nvPr/>
        </p:nvPicPr>
        <p:blipFill>
          <a:blip r:embed="rId4" cstate="print"/>
          <a:srcRect/>
          <a:stretch>
            <a:fillRect/>
          </a:stretch>
        </p:blipFill>
        <p:spPr bwMode="auto">
          <a:xfrm>
            <a:off x="7848601" y="3657600"/>
            <a:ext cx="2244725" cy="2673350"/>
          </a:xfrm>
          <a:prstGeom prst="rect">
            <a:avLst/>
          </a:prstGeom>
          <a:noFill/>
          <a:ln w="22225">
            <a:solidFill>
              <a:schemeClr val="bg1"/>
            </a:solidFill>
            <a:miter lim="800000"/>
            <a:headEnd/>
            <a:tailEnd/>
          </a:ln>
        </p:spPr>
      </p:pic>
      <p:sp>
        <p:nvSpPr>
          <p:cNvPr id="9" name="Rectangle 4"/>
          <p:cNvSpPr>
            <a:spLocks noGrp="1" noChangeArrowheads="1"/>
          </p:cNvSpPr>
          <p:nvPr>
            <p:ph type="title"/>
          </p:nvPr>
        </p:nvSpPr>
        <p:spPr>
          <a:xfrm>
            <a:off x="1524002" y="1"/>
            <a:ext cx="9143999" cy="1277257"/>
          </a:xfrm>
        </p:spPr>
        <p:txBody>
          <a:bodyPr>
            <a:scene3d>
              <a:camera prst="orthographicFront"/>
              <a:lightRig rig="soft" dir="t"/>
            </a:scene3d>
            <a:sp3d prstMaterial="softEdge"/>
          </a:bodyPr>
          <a:lstStyle/>
          <a:p>
            <a:pPr eaLnBrk="1" hangingPunct="1">
              <a:defRPr/>
            </a:pPr>
            <a:r>
              <a:rPr lang="en-US" sz="4000" dirty="0"/>
              <a:t>SNS Medical Countermeasures</a:t>
            </a:r>
          </a:p>
        </p:txBody>
      </p:sp>
      <p:sp>
        <p:nvSpPr>
          <p:cNvPr id="7" name="Rectangle 3"/>
          <p:cNvSpPr>
            <a:spLocks noGrp="1" noChangeArrowheads="1"/>
          </p:cNvSpPr>
          <p:nvPr>
            <p:ph sz="half" idx="1"/>
          </p:nvPr>
        </p:nvSpPr>
        <p:spPr>
          <a:xfrm>
            <a:off x="1785938" y="3657600"/>
            <a:ext cx="4868862" cy="2971800"/>
          </a:xfrm>
        </p:spPr>
        <p:txBody>
          <a:bodyPr/>
          <a:lstStyle/>
          <a:p>
            <a:pPr eaLnBrk="1" hangingPunct="1">
              <a:spcAft>
                <a:spcPct val="20000"/>
              </a:spcAft>
              <a:buClr>
                <a:schemeClr val="bg2"/>
              </a:buClr>
              <a:buFont typeface="Wingdings" pitchFamily="2" charset="2"/>
              <a:buChar char="§"/>
              <a:defRPr/>
            </a:pPr>
            <a:r>
              <a:rPr lang="en-US" b="1" dirty="0">
                <a:solidFill>
                  <a:srgbClr val="FFFF00"/>
                </a:solidFill>
                <a:latin typeface="+mn-lt"/>
              </a:rPr>
              <a:t>Non-Pharmaceutical Medical Supplies</a:t>
            </a:r>
          </a:p>
          <a:p>
            <a:pPr lvl="1">
              <a:spcBef>
                <a:spcPts val="0"/>
              </a:spcBef>
              <a:buClr>
                <a:schemeClr val="bg2"/>
              </a:buClr>
              <a:defRPr/>
            </a:pPr>
            <a:r>
              <a:rPr lang="en-US" i="1" dirty="0">
                <a:solidFill>
                  <a:srgbClr val="FFFF00"/>
                </a:solidFill>
                <a:latin typeface="+mn-lt"/>
              </a:rPr>
              <a:t>IV Administration</a:t>
            </a:r>
          </a:p>
          <a:p>
            <a:pPr lvl="1">
              <a:spcBef>
                <a:spcPts val="0"/>
              </a:spcBef>
              <a:buClr>
                <a:schemeClr val="bg2"/>
              </a:buClr>
              <a:defRPr/>
            </a:pPr>
            <a:r>
              <a:rPr lang="en-US" i="1" dirty="0">
                <a:solidFill>
                  <a:srgbClr val="FFFF00"/>
                </a:solidFill>
                <a:latin typeface="+mn-lt"/>
              </a:rPr>
              <a:t>Airway Management</a:t>
            </a:r>
          </a:p>
          <a:p>
            <a:pPr lvl="1">
              <a:spcBef>
                <a:spcPts val="0"/>
              </a:spcBef>
              <a:buClr>
                <a:schemeClr val="bg2"/>
              </a:buClr>
              <a:defRPr/>
            </a:pPr>
            <a:r>
              <a:rPr lang="en-US" i="1" dirty="0">
                <a:solidFill>
                  <a:srgbClr val="FFFF00"/>
                </a:solidFill>
                <a:latin typeface="+mn-lt"/>
              </a:rPr>
              <a:t>Wound Care</a:t>
            </a:r>
          </a:p>
          <a:p>
            <a:pPr lvl="1">
              <a:spcBef>
                <a:spcPts val="0"/>
              </a:spcBef>
              <a:buClr>
                <a:schemeClr val="bg2"/>
              </a:buClr>
              <a:defRPr/>
            </a:pPr>
            <a:r>
              <a:rPr lang="en-US" i="1" dirty="0">
                <a:solidFill>
                  <a:srgbClr val="FFFF00"/>
                </a:solidFill>
                <a:latin typeface="+mn-lt"/>
              </a:rPr>
              <a:t>Burn &amp; Blast Care</a:t>
            </a:r>
          </a:p>
          <a:p>
            <a:pPr lvl="1">
              <a:spcBef>
                <a:spcPts val="0"/>
              </a:spcBef>
              <a:buClr>
                <a:schemeClr val="bg2"/>
              </a:buClr>
              <a:defRPr/>
            </a:pPr>
            <a:r>
              <a:rPr lang="en-US" i="1" dirty="0">
                <a:solidFill>
                  <a:srgbClr val="FFFF00"/>
                </a:solidFill>
                <a:latin typeface="+mn-lt"/>
              </a:rPr>
              <a:t>Masks, Respirators, &amp;   Ventilators </a:t>
            </a:r>
          </a:p>
          <a:p>
            <a:pPr lvl="1">
              <a:spcBef>
                <a:spcPts val="0"/>
              </a:spcBef>
              <a:buClr>
                <a:schemeClr val="bg2"/>
              </a:buClr>
              <a:defRPr/>
            </a:pPr>
            <a:r>
              <a:rPr lang="en-US" i="1" dirty="0">
                <a:solidFill>
                  <a:srgbClr val="FFFF00"/>
                </a:solidFill>
                <a:latin typeface="+mn-lt"/>
              </a:rPr>
              <a:t>Gloves and Gowns</a:t>
            </a:r>
          </a:p>
        </p:txBody>
      </p:sp>
      <p:sp>
        <p:nvSpPr>
          <p:cNvPr id="850947" name="Rectangle 3"/>
          <p:cNvSpPr>
            <a:spLocks noGrp="1" noChangeArrowheads="1"/>
          </p:cNvSpPr>
          <p:nvPr>
            <p:ph sz="half" idx="2"/>
          </p:nvPr>
        </p:nvSpPr>
        <p:spPr>
          <a:xfrm>
            <a:off x="5508624" y="1085850"/>
            <a:ext cx="5540376" cy="2343150"/>
          </a:xfrm>
        </p:spPr>
        <p:txBody>
          <a:bodyPr/>
          <a:lstStyle/>
          <a:p>
            <a:pPr eaLnBrk="1" hangingPunct="1">
              <a:spcAft>
                <a:spcPct val="20000"/>
              </a:spcAft>
              <a:buClr>
                <a:schemeClr val="bg2"/>
              </a:buClr>
              <a:buFont typeface="Wingdings" pitchFamily="2" charset="2"/>
              <a:buChar char="§"/>
              <a:defRPr/>
            </a:pPr>
            <a:r>
              <a:rPr lang="en-US" b="1" dirty="0">
                <a:solidFill>
                  <a:srgbClr val="FFFF00"/>
                </a:solidFill>
                <a:latin typeface="+mn-lt"/>
              </a:rPr>
              <a:t>Pharmaceuticals</a:t>
            </a:r>
            <a:r>
              <a:rPr lang="en-US" dirty="0">
                <a:solidFill>
                  <a:srgbClr val="FFFF00"/>
                </a:solidFill>
                <a:latin typeface="+mn-lt"/>
              </a:rPr>
              <a:t> </a:t>
            </a:r>
          </a:p>
          <a:p>
            <a:pPr lvl="1">
              <a:spcBef>
                <a:spcPts val="0"/>
              </a:spcBef>
              <a:buClr>
                <a:schemeClr val="bg2"/>
              </a:buClr>
              <a:defRPr/>
            </a:pPr>
            <a:r>
              <a:rPr lang="en-US" i="1" dirty="0">
                <a:solidFill>
                  <a:srgbClr val="FFFF00"/>
                </a:solidFill>
                <a:latin typeface="+mn-lt"/>
              </a:rPr>
              <a:t>Antibiotics (Oral and IV)</a:t>
            </a:r>
          </a:p>
          <a:p>
            <a:pPr lvl="1">
              <a:spcBef>
                <a:spcPts val="0"/>
              </a:spcBef>
              <a:buClr>
                <a:schemeClr val="bg2"/>
              </a:buClr>
              <a:defRPr/>
            </a:pPr>
            <a:r>
              <a:rPr lang="en-US" i="1" dirty="0">
                <a:solidFill>
                  <a:srgbClr val="FFFF00"/>
                </a:solidFill>
                <a:latin typeface="+mn-lt"/>
              </a:rPr>
              <a:t>Vaccines and Antitoxins</a:t>
            </a:r>
          </a:p>
          <a:p>
            <a:pPr lvl="1">
              <a:spcBef>
                <a:spcPts val="0"/>
              </a:spcBef>
              <a:buClr>
                <a:schemeClr val="bg2"/>
              </a:buClr>
              <a:defRPr/>
            </a:pPr>
            <a:r>
              <a:rPr lang="en-US" i="1" dirty="0" err="1">
                <a:solidFill>
                  <a:srgbClr val="FFFF00"/>
                </a:solidFill>
                <a:latin typeface="+mn-lt"/>
              </a:rPr>
              <a:t>Antivirals</a:t>
            </a:r>
            <a:endParaRPr lang="en-US" i="1" dirty="0">
              <a:solidFill>
                <a:srgbClr val="FFFF00"/>
              </a:solidFill>
              <a:latin typeface="+mn-lt"/>
            </a:endParaRPr>
          </a:p>
          <a:p>
            <a:pPr lvl="1">
              <a:spcBef>
                <a:spcPts val="0"/>
              </a:spcBef>
              <a:buClr>
                <a:schemeClr val="bg2"/>
              </a:buClr>
              <a:defRPr/>
            </a:pPr>
            <a:r>
              <a:rPr lang="en-US" i="1" dirty="0">
                <a:solidFill>
                  <a:srgbClr val="FFFF00"/>
                </a:solidFill>
                <a:latin typeface="+mn-lt"/>
              </a:rPr>
              <a:t>Radiation Countermeasures</a:t>
            </a:r>
            <a:endParaRPr lang="en-US" sz="2000" i="1" dirty="0">
              <a:solidFill>
                <a:srgbClr val="FFFF00"/>
              </a:solidFill>
              <a:latin typeface="+mn-lt"/>
            </a:endParaRPr>
          </a:p>
          <a:p>
            <a:pPr lvl="1">
              <a:spcBef>
                <a:spcPts val="0"/>
              </a:spcBef>
              <a:buClr>
                <a:schemeClr val="bg2"/>
              </a:buClr>
              <a:defRPr/>
            </a:pPr>
            <a:r>
              <a:rPr lang="en-US" i="1" dirty="0">
                <a:solidFill>
                  <a:srgbClr val="FFFF00"/>
                </a:solidFill>
                <a:latin typeface="+mn-lt"/>
              </a:rPr>
              <a:t>Nerve Agent Antidotes</a:t>
            </a:r>
          </a:p>
          <a:p>
            <a:pPr lvl="1">
              <a:spcBef>
                <a:spcPts val="0"/>
              </a:spcBef>
              <a:buClr>
                <a:schemeClr val="bg2"/>
              </a:buClr>
              <a:defRPr/>
            </a:pPr>
            <a:endParaRPr lang="en-US" i="1" dirty="0">
              <a:solidFill>
                <a:srgbClr val="FFFF00"/>
              </a:solidFill>
              <a:latin typeface="Lucida Sans" pitchFamily="34" charset="0"/>
            </a:endParaRPr>
          </a:p>
          <a:p>
            <a:pPr eaLnBrk="1" hangingPunct="1">
              <a:spcAft>
                <a:spcPct val="20000"/>
              </a:spcAft>
              <a:defRPr/>
            </a:pPr>
            <a:endParaRPr lang="en-US" dirty="0">
              <a:solidFill>
                <a:schemeClr val="bg1"/>
              </a:solidFill>
              <a:latin typeface="+mj-lt"/>
            </a:endParaRPr>
          </a:p>
        </p:txBody>
      </p:sp>
      <p:pic>
        <p:nvPicPr>
          <p:cNvPr id="34820" name="Picture 22" descr="Vent tubes"/>
          <p:cNvPicPr>
            <a:picLocks noChangeAspect="1" noChangeArrowheads="1"/>
          </p:cNvPicPr>
          <p:nvPr/>
        </p:nvPicPr>
        <p:blipFill>
          <a:blip r:embed="rId5" cstate="print"/>
          <a:srcRect/>
          <a:stretch>
            <a:fillRect/>
          </a:stretch>
        </p:blipFill>
        <p:spPr bwMode="auto">
          <a:xfrm>
            <a:off x="2232026" y="1219200"/>
            <a:ext cx="2568575" cy="1771650"/>
          </a:xfrm>
          <a:prstGeom prst="rect">
            <a:avLst/>
          </a:prstGeom>
          <a:noFill/>
          <a:ln w="22225">
            <a:solidFill>
              <a:schemeClr val="bg1"/>
            </a:solidFill>
            <a:miter lim="800000"/>
            <a:headEnd/>
            <a:tailEnd/>
          </a:ln>
        </p:spPr>
      </p:pic>
    </p:spTree>
    <p:custDataLst>
      <p:tags r:id="rId1"/>
    </p:custDataLst>
    <p:extLst>
      <p:ext uri="{BB962C8B-B14F-4D97-AF65-F5344CB8AC3E}">
        <p14:creationId xmlns:p14="http://schemas.microsoft.com/office/powerpoint/2010/main" val="226022365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81200" y="0"/>
            <a:ext cx="8229600" cy="685800"/>
          </a:xfrm>
        </p:spPr>
        <p:txBody>
          <a:bodyPr>
            <a:normAutofit fontScale="90000"/>
          </a:bodyPr>
          <a:lstStyle/>
          <a:p>
            <a:pPr>
              <a:defRPr/>
            </a:pPr>
            <a:r>
              <a:rPr lang="en-US" sz="4000" dirty="0">
                <a:ea typeface="Verdana" pitchFamily="34" charset="0"/>
                <a:cs typeface="Verdana" pitchFamily="34" charset="0"/>
              </a:rPr>
              <a:t>SNS Products by Threat</a:t>
            </a:r>
          </a:p>
        </p:txBody>
      </p:sp>
      <p:graphicFrame>
        <p:nvGraphicFramePr>
          <p:cNvPr id="6" name="Table 5"/>
          <p:cNvGraphicFramePr>
            <a:graphicFrameLocks noGrp="1"/>
          </p:cNvGraphicFramePr>
          <p:nvPr/>
        </p:nvGraphicFramePr>
        <p:xfrm>
          <a:off x="2514600" y="1066801"/>
          <a:ext cx="7391400" cy="5685341"/>
        </p:xfrm>
        <a:graphic>
          <a:graphicData uri="http://schemas.openxmlformats.org/drawingml/2006/table">
            <a:tbl>
              <a:tblPr/>
              <a:tblGrid>
                <a:gridCol w="2191904">
                  <a:extLst>
                    <a:ext uri="{9D8B030D-6E8A-4147-A177-3AD203B41FA5}">
                      <a16:colId xmlns:a16="http://schemas.microsoft.com/office/drawing/2014/main" val="20000"/>
                    </a:ext>
                  </a:extLst>
                </a:gridCol>
                <a:gridCol w="5199496">
                  <a:extLst>
                    <a:ext uri="{9D8B030D-6E8A-4147-A177-3AD203B41FA5}">
                      <a16:colId xmlns:a16="http://schemas.microsoft.com/office/drawing/2014/main" val="20001"/>
                    </a:ext>
                  </a:extLst>
                </a:gridCol>
              </a:tblGrid>
              <a:tr h="442928">
                <a:tc>
                  <a:txBody>
                    <a:bodyPr/>
                    <a:lstStyle/>
                    <a:p>
                      <a:pPr marL="0" marR="0" algn="ctr">
                        <a:lnSpc>
                          <a:spcPct val="115000"/>
                        </a:lnSpc>
                        <a:spcBef>
                          <a:spcPts val="0"/>
                        </a:spcBef>
                        <a:spcAft>
                          <a:spcPts val="0"/>
                        </a:spcAft>
                      </a:pPr>
                      <a:r>
                        <a:rPr lang="en-US" sz="1800" b="1" dirty="0">
                          <a:solidFill>
                            <a:srgbClr val="000000"/>
                          </a:solidFill>
                          <a:latin typeface="Arial Narrow"/>
                          <a:ea typeface="Times New Roman"/>
                          <a:cs typeface="Times New Roman"/>
                        </a:rPr>
                        <a:t>Threat</a:t>
                      </a:r>
                      <a:endParaRPr lang="en-US" sz="1800" dirty="0">
                        <a:latin typeface="Calibri"/>
                        <a:ea typeface="Times New Roman"/>
                        <a:cs typeface="Times New Roman"/>
                      </a:endParaRPr>
                    </a:p>
                  </a:txBody>
                  <a:tcPr marL="55347" marR="553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gn="ctr">
                        <a:lnSpc>
                          <a:spcPct val="115000"/>
                        </a:lnSpc>
                        <a:spcBef>
                          <a:spcPts val="0"/>
                        </a:spcBef>
                        <a:spcAft>
                          <a:spcPts val="0"/>
                        </a:spcAft>
                      </a:pPr>
                      <a:r>
                        <a:rPr lang="en-US" sz="1800" b="1" dirty="0">
                          <a:solidFill>
                            <a:srgbClr val="000000"/>
                          </a:solidFill>
                          <a:latin typeface="Arial Narrow"/>
                          <a:ea typeface="Times New Roman"/>
                          <a:cs typeface="Times New Roman"/>
                        </a:rPr>
                        <a:t>Key Products in the SNS to Help Treat/Prevent Threat*</a:t>
                      </a:r>
                      <a:endParaRPr lang="en-US" sz="1800" dirty="0">
                        <a:latin typeface="Calibri"/>
                        <a:ea typeface="Times New Roman"/>
                        <a:cs typeface="Times New Roman"/>
                      </a:endParaRPr>
                    </a:p>
                  </a:txBody>
                  <a:tcPr marL="55347" marR="553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0000"/>
                  </a:ext>
                </a:extLst>
              </a:tr>
              <a:tr h="712822">
                <a:tc>
                  <a:txBody>
                    <a:bodyPr/>
                    <a:lstStyle/>
                    <a:p>
                      <a:pPr marL="0" marR="0" algn="ctr">
                        <a:lnSpc>
                          <a:spcPct val="115000"/>
                        </a:lnSpc>
                        <a:spcBef>
                          <a:spcPts val="0"/>
                        </a:spcBef>
                        <a:spcAft>
                          <a:spcPts val="0"/>
                        </a:spcAft>
                      </a:pPr>
                      <a:r>
                        <a:rPr lang="en-US" sz="1400" b="1" dirty="0">
                          <a:solidFill>
                            <a:srgbClr val="FFFF00"/>
                          </a:solidFill>
                          <a:latin typeface="Arial Narrow"/>
                          <a:ea typeface="Times New Roman"/>
                          <a:cs typeface="Times New Roman"/>
                        </a:rPr>
                        <a:t>Anthrax</a:t>
                      </a:r>
                      <a:endParaRPr lang="en-US" sz="1400" dirty="0">
                        <a:solidFill>
                          <a:srgbClr val="FFFF00"/>
                        </a:solidFill>
                        <a:latin typeface="Calibri"/>
                        <a:ea typeface="Times New Roman"/>
                        <a:cs typeface="Times New Roman"/>
                      </a:endParaRPr>
                    </a:p>
                  </a:txBody>
                  <a:tcPr marL="55347" marR="553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000125" algn="l"/>
                          <a:tab pos="1904365" algn="ctr"/>
                        </a:tabLst>
                      </a:pPr>
                      <a:r>
                        <a:rPr lang="en-US" sz="1400" dirty="0">
                          <a:solidFill>
                            <a:srgbClr val="FFFF00"/>
                          </a:solidFill>
                          <a:latin typeface="Arial Narrow"/>
                          <a:ea typeface="Times New Roman"/>
                          <a:cs typeface="Times New Roman"/>
                        </a:rPr>
                        <a:t>Antibiotics (Ciprofloxacin, </a:t>
                      </a:r>
                      <a:r>
                        <a:rPr lang="en-US" sz="1400" dirty="0" err="1">
                          <a:solidFill>
                            <a:srgbClr val="FFFF00"/>
                          </a:solidFill>
                          <a:latin typeface="Arial Narrow"/>
                          <a:ea typeface="Times New Roman"/>
                          <a:cs typeface="Times New Roman"/>
                        </a:rPr>
                        <a:t>Doxycycline</a:t>
                      </a:r>
                      <a:r>
                        <a:rPr lang="en-US" sz="1400" dirty="0">
                          <a:solidFill>
                            <a:srgbClr val="FFFF00"/>
                          </a:solidFill>
                          <a:latin typeface="Arial Narrow"/>
                          <a:ea typeface="Times New Roman"/>
                          <a:cs typeface="Times New Roman"/>
                        </a:rPr>
                        <a:t>, Amoxicillin Penicillin, </a:t>
                      </a:r>
                      <a:r>
                        <a:rPr lang="en-US" sz="1400" dirty="0" err="1">
                          <a:solidFill>
                            <a:srgbClr val="FFFF00"/>
                          </a:solidFill>
                          <a:latin typeface="Arial Narrow"/>
                          <a:ea typeface="Times New Roman"/>
                          <a:cs typeface="Times New Roman"/>
                        </a:rPr>
                        <a:t>Clindamycin</a:t>
                      </a:r>
                      <a:r>
                        <a:rPr lang="en-US" sz="1400" dirty="0">
                          <a:solidFill>
                            <a:srgbClr val="FFFF00"/>
                          </a:solidFill>
                          <a:latin typeface="Arial Narrow"/>
                          <a:ea typeface="Times New Roman"/>
                          <a:cs typeface="Times New Roman"/>
                        </a:rPr>
                        <a:t>, </a:t>
                      </a:r>
                      <a:r>
                        <a:rPr lang="en-US" sz="1400" dirty="0" err="1">
                          <a:solidFill>
                            <a:srgbClr val="FFFF00"/>
                          </a:solidFill>
                          <a:latin typeface="Arial Narrow"/>
                          <a:ea typeface="Times New Roman"/>
                          <a:cs typeface="Times New Roman"/>
                        </a:rPr>
                        <a:t>Rifampin</a:t>
                      </a:r>
                      <a:r>
                        <a:rPr lang="en-US" sz="1400" dirty="0">
                          <a:solidFill>
                            <a:srgbClr val="FFFF00"/>
                          </a:solidFill>
                          <a:latin typeface="Arial Narrow"/>
                          <a:ea typeface="Times New Roman"/>
                          <a:cs typeface="Times New Roman"/>
                        </a:rPr>
                        <a:t>, </a:t>
                      </a:r>
                      <a:r>
                        <a:rPr lang="en-US" sz="1400" dirty="0" err="1">
                          <a:solidFill>
                            <a:srgbClr val="FFFF00"/>
                          </a:solidFill>
                          <a:latin typeface="Arial Narrow"/>
                          <a:ea typeface="Times New Roman"/>
                          <a:cs typeface="Times New Roman"/>
                        </a:rPr>
                        <a:t>Vancomycin</a:t>
                      </a:r>
                      <a:r>
                        <a:rPr lang="en-US" sz="1400" dirty="0">
                          <a:solidFill>
                            <a:srgbClr val="FFFF00"/>
                          </a:solidFill>
                          <a:latin typeface="Arial Narrow"/>
                          <a:ea typeface="Times New Roman"/>
                          <a:cs typeface="Times New Roman"/>
                        </a:rPr>
                        <a:t>, </a:t>
                      </a:r>
                      <a:r>
                        <a:rPr lang="en-US" sz="1400" dirty="0" err="1">
                          <a:solidFill>
                            <a:srgbClr val="FFFF00"/>
                          </a:solidFill>
                          <a:latin typeface="Arial Narrow"/>
                          <a:ea typeface="Times New Roman"/>
                          <a:cs typeface="Times New Roman"/>
                        </a:rPr>
                        <a:t>Levofloxacin</a:t>
                      </a:r>
                      <a:r>
                        <a:rPr lang="en-US" sz="1400" dirty="0">
                          <a:solidFill>
                            <a:srgbClr val="FFFF00"/>
                          </a:solidFill>
                          <a:latin typeface="Arial Narrow"/>
                          <a:ea typeface="Times New Roman"/>
                          <a:cs typeface="Times New Roman"/>
                        </a:rPr>
                        <a:t>), Anthrax Immune Globulin, </a:t>
                      </a:r>
                      <a:r>
                        <a:rPr lang="en-US" sz="1400" dirty="0" err="1">
                          <a:solidFill>
                            <a:srgbClr val="FFFF00"/>
                          </a:solidFill>
                          <a:latin typeface="Arial Narrow"/>
                          <a:ea typeface="Times New Roman"/>
                          <a:cs typeface="Times New Roman"/>
                        </a:rPr>
                        <a:t>ABthrax</a:t>
                      </a:r>
                      <a:r>
                        <a:rPr lang="en-US" sz="1400" dirty="0">
                          <a:solidFill>
                            <a:srgbClr val="FFFF00"/>
                          </a:solidFill>
                          <a:latin typeface="Arial Narrow"/>
                          <a:ea typeface="Times New Roman"/>
                          <a:cs typeface="Times New Roman"/>
                        </a:rPr>
                        <a:t>, , Anthrax Vaccine Adsorbed (AVA)</a:t>
                      </a:r>
                      <a:endParaRPr lang="en-US" sz="1400" dirty="0">
                        <a:solidFill>
                          <a:srgbClr val="FFFF00"/>
                        </a:solidFill>
                        <a:latin typeface="Calibri"/>
                        <a:ea typeface="Times New Roman"/>
                        <a:cs typeface="Times New Roman"/>
                      </a:endParaRPr>
                    </a:p>
                  </a:txBody>
                  <a:tcPr marL="55347" marR="553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60395">
                <a:tc>
                  <a:txBody>
                    <a:bodyPr/>
                    <a:lstStyle/>
                    <a:p>
                      <a:pPr marL="0" marR="0" algn="ctr">
                        <a:lnSpc>
                          <a:spcPct val="115000"/>
                        </a:lnSpc>
                        <a:spcBef>
                          <a:spcPts val="0"/>
                        </a:spcBef>
                        <a:spcAft>
                          <a:spcPts val="0"/>
                        </a:spcAft>
                      </a:pPr>
                      <a:r>
                        <a:rPr lang="en-US" sz="1400" b="1" dirty="0">
                          <a:solidFill>
                            <a:srgbClr val="000000"/>
                          </a:solidFill>
                          <a:latin typeface="Arial Narrow"/>
                          <a:ea typeface="Times New Roman"/>
                          <a:cs typeface="Times New Roman"/>
                        </a:rPr>
                        <a:t>Plague</a:t>
                      </a:r>
                      <a:endParaRPr lang="en-US" sz="1400" dirty="0">
                        <a:latin typeface="Calibri"/>
                        <a:ea typeface="Times New Roman"/>
                        <a:cs typeface="Times New Roman"/>
                      </a:endParaRPr>
                    </a:p>
                  </a:txBody>
                  <a:tcPr marL="55347" marR="553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0" marR="0" algn="ctr">
                        <a:lnSpc>
                          <a:spcPct val="115000"/>
                        </a:lnSpc>
                        <a:spcBef>
                          <a:spcPts val="0"/>
                        </a:spcBef>
                        <a:spcAft>
                          <a:spcPts val="0"/>
                        </a:spcAft>
                        <a:tabLst>
                          <a:tab pos="1000125" algn="l"/>
                          <a:tab pos="1904365" algn="ctr"/>
                        </a:tabLst>
                      </a:pPr>
                      <a:r>
                        <a:rPr lang="en-US" sz="1400" dirty="0">
                          <a:solidFill>
                            <a:schemeClr val="bg1">
                              <a:lumMod val="50000"/>
                            </a:schemeClr>
                          </a:solidFill>
                          <a:latin typeface="Arial Narrow"/>
                          <a:ea typeface="Times New Roman"/>
                          <a:cs typeface="Times New Roman"/>
                        </a:rPr>
                        <a:t>Antibiotics (Ciprofloxacin, </a:t>
                      </a:r>
                      <a:r>
                        <a:rPr lang="en-US" sz="1400" dirty="0" err="1">
                          <a:solidFill>
                            <a:schemeClr val="bg1">
                              <a:lumMod val="50000"/>
                            </a:schemeClr>
                          </a:solidFill>
                          <a:latin typeface="Arial Narrow"/>
                          <a:ea typeface="Times New Roman"/>
                          <a:cs typeface="Times New Roman"/>
                        </a:rPr>
                        <a:t>Doxycycline</a:t>
                      </a:r>
                      <a:r>
                        <a:rPr lang="en-US" sz="1400" dirty="0">
                          <a:solidFill>
                            <a:schemeClr val="bg1">
                              <a:lumMod val="50000"/>
                            </a:schemeClr>
                          </a:solidFill>
                          <a:latin typeface="Arial Narrow"/>
                          <a:ea typeface="Times New Roman"/>
                          <a:cs typeface="Times New Roman"/>
                        </a:rPr>
                        <a:t>, </a:t>
                      </a:r>
                      <a:r>
                        <a:rPr lang="en-US" sz="1400" dirty="0" err="1">
                          <a:solidFill>
                            <a:schemeClr val="bg1">
                              <a:lumMod val="50000"/>
                            </a:schemeClr>
                          </a:solidFill>
                          <a:latin typeface="Arial Narrow"/>
                          <a:ea typeface="Times New Roman"/>
                          <a:cs typeface="Times New Roman"/>
                        </a:rPr>
                        <a:t>Gentamicin</a:t>
                      </a:r>
                      <a:r>
                        <a:rPr lang="en-US" sz="1400" dirty="0">
                          <a:solidFill>
                            <a:schemeClr val="bg1">
                              <a:lumMod val="50000"/>
                            </a:schemeClr>
                          </a:solidFill>
                          <a:latin typeface="Arial Narrow"/>
                          <a:ea typeface="Times New Roman"/>
                          <a:cs typeface="Times New Roman"/>
                        </a:rPr>
                        <a:t>)</a:t>
                      </a:r>
                      <a:endParaRPr lang="en-US" sz="1400" dirty="0">
                        <a:solidFill>
                          <a:schemeClr val="bg1">
                            <a:lumMod val="50000"/>
                          </a:schemeClr>
                        </a:solidFill>
                        <a:latin typeface="Calibri"/>
                        <a:ea typeface="Times New Roman"/>
                        <a:cs typeface="Times New Roman"/>
                      </a:endParaRPr>
                    </a:p>
                  </a:txBody>
                  <a:tcPr marL="55347" marR="553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10002"/>
                  </a:ext>
                </a:extLst>
              </a:tr>
              <a:tr h="400650">
                <a:tc>
                  <a:txBody>
                    <a:bodyPr/>
                    <a:lstStyle/>
                    <a:p>
                      <a:pPr marL="0" marR="0" algn="ctr">
                        <a:lnSpc>
                          <a:spcPct val="115000"/>
                        </a:lnSpc>
                        <a:spcBef>
                          <a:spcPts val="0"/>
                        </a:spcBef>
                        <a:spcAft>
                          <a:spcPts val="0"/>
                        </a:spcAft>
                      </a:pPr>
                      <a:r>
                        <a:rPr lang="en-US" sz="1400" b="1" dirty="0">
                          <a:solidFill>
                            <a:srgbClr val="FFFF00"/>
                          </a:solidFill>
                          <a:latin typeface="Arial Narrow"/>
                          <a:ea typeface="Times New Roman"/>
                          <a:cs typeface="Times New Roman"/>
                        </a:rPr>
                        <a:t>Tularemia</a:t>
                      </a:r>
                      <a:endParaRPr lang="en-US" sz="1400" dirty="0">
                        <a:solidFill>
                          <a:srgbClr val="FFFF00"/>
                        </a:solidFill>
                        <a:latin typeface="Calibri"/>
                        <a:ea typeface="Times New Roman"/>
                        <a:cs typeface="Times New Roman"/>
                      </a:endParaRPr>
                    </a:p>
                  </a:txBody>
                  <a:tcPr marL="55347" marR="553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000125" algn="l"/>
                          <a:tab pos="1904365" algn="ctr"/>
                        </a:tabLst>
                      </a:pPr>
                      <a:r>
                        <a:rPr lang="en-US" sz="1400" dirty="0">
                          <a:solidFill>
                            <a:srgbClr val="FFFF00"/>
                          </a:solidFill>
                          <a:latin typeface="Arial Narrow"/>
                          <a:ea typeface="Times New Roman"/>
                          <a:cs typeface="Times New Roman"/>
                        </a:rPr>
                        <a:t>Antibiotics (Ciprofloxacin, </a:t>
                      </a:r>
                      <a:r>
                        <a:rPr lang="en-US" sz="1400" dirty="0" err="1">
                          <a:solidFill>
                            <a:srgbClr val="FFFF00"/>
                          </a:solidFill>
                          <a:latin typeface="Arial Narrow"/>
                          <a:ea typeface="Times New Roman"/>
                          <a:cs typeface="Times New Roman"/>
                        </a:rPr>
                        <a:t>Doxycycline</a:t>
                      </a:r>
                      <a:r>
                        <a:rPr lang="en-US" sz="1400" dirty="0">
                          <a:solidFill>
                            <a:srgbClr val="FFFF00"/>
                          </a:solidFill>
                          <a:latin typeface="Arial Narrow"/>
                          <a:ea typeface="Times New Roman"/>
                          <a:cs typeface="Times New Roman"/>
                        </a:rPr>
                        <a:t>, </a:t>
                      </a:r>
                      <a:r>
                        <a:rPr lang="en-US" sz="1400" dirty="0" err="1">
                          <a:solidFill>
                            <a:srgbClr val="FFFF00"/>
                          </a:solidFill>
                          <a:latin typeface="Arial Narrow"/>
                          <a:ea typeface="Times New Roman"/>
                          <a:cs typeface="Times New Roman"/>
                        </a:rPr>
                        <a:t>Gentamicin</a:t>
                      </a:r>
                      <a:r>
                        <a:rPr lang="en-US" sz="1400" dirty="0">
                          <a:solidFill>
                            <a:srgbClr val="FFFF00"/>
                          </a:solidFill>
                          <a:latin typeface="Arial Narrow"/>
                          <a:ea typeface="Times New Roman"/>
                          <a:cs typeface="Times New Roman"/>
                        </a:rPr>
                        <a:t>)</a:t>
                      </a:r>
                      <a:endParaRPr lang="en-US" sz="1400" dirty="0">
                        <a:solidFill>
                          <a:srgbClr val="FFFF00"/>
                        </a:solidFill>
                        <a:latin typeface="Calibri"/>
                        <a:ea typeface="Times New Roman"/>
                        <a:cs typeface="Times New Roman"/>
                      </a:endParaRPr>
                    </a:p>
                  </a:txBody>
                  <a:tcPr marL="55347" marR="553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12822">
                <a:tc>
                  <a:txBody>
                    <a:bodyPr/>
                    <a:lstStyle/>
                    <a:p>
                      <a:pPr marL="0" marR="0" algn="ctr">
                        <a:lnSpc>
                          <a:spcPct val="115000"/>
                        </a:lnSpc>
                        <a:spcBef>
                          <a:spcPts val="0"/>
                        </a:spcBef>
                        <a:spcAft>
                          <a:spcPts val="0"/>
                        </a:spcAft>
                      </a:pPr>
                      <a:r>
                        <a:rPr lang="en-US" sz="1400" b="1" dirty="0">
                          <a:solidFill>
                            <a:srgbClr val="000000"/>
                          </a:solidFill>
                          <a:latin typeface="Arial Narrow"/>
                          <a:ea typeface="Times New Roman"/>
                          <a:cs typeface="Times New Roman"/>
                        </a:rPr>
                        <a:t>Smallpox</a:t>
                      </a:r>
                      <a:endParaRPr lang="en-US" sz="1400" dirty="0">
                        <a:latin typeface="Calibri"/>
                        <a:ea typeface="Times New Roman"/>
                        <a:cs typeface="Times New Roman"/>
                      </a:endParaRPr>
                    </a:p>
                  </a:txBody>
                  <a:tcPr marL="55347" marR="553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0" marR="0" algn="ctr">
                        <a:lnSpc>
                          <a:spcPct val="115000"/>
                        </a:lnSpc>
                        <a:spcBef>
                          <a:spcPts val="0"/>
                        </a:spcBef>
                        <a:spcAft>
                          <a:spcPts val="0"/>
                        </a:spcAft>
                      </a:pPr>
                      <a:r>
                        <a:rPr lang="en-US" sz="1400" dirty="0">
                          <a:solidFill>
                            <a:srgbClr val="000000"/>
                          </a:solidFill>
                          <a:latin typeface="Arial Narrow"/>
                          <a:ea typeface="Times New Roman"/>
                          <a:cs typeface="Times New Roman"/>
                        </a:rPr>
                        <a:t>Vaccine (Acam2000, Aventis Pasteur-</a:t>
                      </a:r>
                      <a:r>
                        <a:rPr lang="en-US" sz="1400" dirty="0" err="1">
                          <a:solidFill>
                            <a:srgbClr val="000000"/>
                          </a:solidFill>
                          <a:latin typeface="Arial Narrow"/>
                          <a:ea typeface="Times New Roman"/>
                          <a:cs typeface="Times New Roman"/>
                        </a:rPr>
                        <a:t>WetVax</a:t>
                      </a:r>
                      <a:r>
                        <a:rPr lang="en-US" sz="1400" dirty="0">
                          <a:solidFill>
                            <a:srgbClr val="000000"/>
                          </a:solidFill>
                          <a:latin typeface="Arial Narrow"/>
                          <a:ea typeface="Times New Roman"/>
                          <a:cs typeface="Times New Roman"/>
                        </a:rPr>
                        <a:t>, Modified </a:t>
                      </a:r>
                      <a:r>
                        <a:rPr lang="en-US" sz="1400" dirty="0" err="1">
                          <a:solidFill>
                            <a:srgbClr val="000000"/>
                          </a:solidFill>
                          <a:latin typeface="Arial Narrow"/>
                          <a:ea typeface="Times New Roman"/>
                          <a:cs typeface="Times New Roman"/>
                        </a:rPr>
                        <a:t>Vaccinia</a:t>
                      </a:r>
                      <a:r>
                        <a:rPr lang="en-US" sz="1400" dirty="0">
                          <a:solidFill>
                            <a:srgbClr val="000000"/>
                          </a:solidFill>
                          <a:latin typeface="Arial Narrow"/>
                          <a:ea typeface="Times New Roman"/>
                          <a:cs typeface="Times New Roman"/>
                        </a:rPr>
                        <a:t> Ankara)</a:t>
                      </a:r>
                      <a:endParaRPr lang="en-US" sz="1400" dirty="0">
                        <a:latin typeface="Calibri"/>
                        <a:ea typeface="Times New Roman"/>
                        <a:cs typeface="Times New Roman"/>
                      </a:endParaRPr>
                    </a:p>
                    <a:p>
                      <a:pPr marL="0" marR="0" algn="ctr">
                        <a:lnSpc>
                          <a:spcPct val="115000"/>
                        </a:lnSpc>
                        <a:spcBef>
                          <a:spcPts val="0"/>
                        </a:spcBef>
                        <a:spcAft>
                          <a:spcPts val="0"/>
                        </a:spcAft>
                      </a:pPr>
                      <a:r>
                        <a:rPr lang="en-US" sz="1400" dirty="0">
                          <a:solidFill>
                            <a:srgbClr val="000000"/>
                          </a:solidFill>
                          <a:latin typeface="Arial Narrow"/>
                          <a:ea typeface="Times New Roman"/>
                          <a:cs typeface="Times New Roman"/>
                        </a:rPr>
                        <a:t>Treatment of adverse reactions to vaccine</a:t>
                      </a:r>
                      <a:r>
                        <a:rPr lang="en-US" sz="1400" dirty="0">
                          <a:latin typeface="Arial Narrow"/>
                          <a:ea typeface="Times New Roman"/>
                          <a:cs typeface="Times New Roman"/>
                        </a:rPr>
                        <a:t>:</a:t>
                      </a:r>
                      <a:r>
                        <a:rPr lang="en-US" sz="1400" dirty="0">
                          <a:latin typeface="Arial"/>
                          <a:ea typeface="Times New Roman"/>
                          <a:cs typeface="Times New Roman"/>
                        </a:rPr>
                        <a:t> </a:t>
                      </a:r>
                      <a:r>
                        <a:rPr lang="en-US" sz="1400" dirty="0" err="1">
                          <a:latin typeface="Arial Narrow"/>
                          <a:ea typeface="Times New Roman"/>
                          <a:cs typeface="Times New Roman"/>
                        </a:rPr>
                        <a:t>Vaccinia</a:t>
                      </a:r>
                      <a:r>
                        <a:rPr lang="en-US" sz="1400" dirty="0">
                          <a:latin typeface="Arial Narrow"/>
                          <a:ea typeface="Times New Roman"/>
                          <a:cs typeface="Times New Roman"/>
                        </a:rPr>
                        <a:t> Immune Globulin, </a:t>
                      </a:r>
                      <a:r>
                        <a:rPr lang="en-US" sz="1400" dirty="0" err="1">
                          <a:latin typeface="Arial Narrow"/>
                          <a:ea typeface="Times New Roman"/>
                          <a:cs typeface="Times New Roman"/>
                        </a:rPr>
                        <a:t>Cidofovir</a:t>
                      </a:r>
                      <a:endParaRPr lang="en-US" sz="1400" dirty="0">
                        <a:latin typeface="Calibri"/>
                        <a:ea typeface="Times New Roman"/>
                        <a:cs typeface="Times New Roman"/>
                      </a:endParaRPr>
                    </a:p>
                  </a:txBody>
                  <a:tcPr marL="55347" marR="553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10004"/>
                  </a:ext>
                </a:extLst>
              </a:tr>
              <a:tr h="445609">
                <a:tc>
                  <a:txBody>
                    <a:bodyPr/>
                    <a:lstStyle/>
                    <a:p>
                      <a:pPr marL="0" marR="0" algn="ctr">
                        <a:lnSpc>
                          <a:spcPct val="115000"/>
                        </a:lnSpc>
                        <a:spcBef>
                          <a:spcPts val="0"/>
                        </a:spcBef>
                        <a:spcAft>
                          <a:spcPts val="0"/>
                        </a:spcAft>
                      </a:pPr>
                      <a:r>
                        <a:rPr lang="en-US" sz="1400" b="1" dirty="0">
                          <a:solidFill>
                            <a:srgbClr val="FFFF00"/>
                          </a:solidFill>
                          <a:latin typeface="Arial Narrow"/>
                          <a:ea typeface="Times New Roman"/>
                          <a:cs typeface="Times New Roman"/>
                        </a:rPr>
                        <a:t>Botulism</a:t>
                      </a:r>
                      <a:endParaRPr lang="en-US" sz="1400" dirty="0">
                        <a:solidFill>
                          <a:srgbClr val="FFFF00"/>
                        </a:solidFill>
                        <a:latin typeface="Calibri"/>
                        <a:ea typeface="Times New Roman"/>
                        <a:cs typeface="Times New Roman"/>
                      </a:endParaRPr>
                    </a:p>
                  </a:txBody>
                  <a:tcPr marL="55347" marR="553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rgbClr val="FFFF00"/>
                          </a:solidFill>
                          <a:latin typeface="Arial Narrow"/>
                          <a:ea typeface="Times New Roman"/>
                          <a:cs typeface="Times New Roman"/>
                        </a:rPr>
                        <a:t>Antitoxins (Heptavalent, A,)</a:t>
                      </a:r>
                      <a:endParaRPr lang="en-US" sz="1400" dirty="0">
                        <a:solidFill>
                          <a:srgbClr val="FFFF00"/>
                        </a:solidFill>
                        <a:latin typeface="Calibri"/>
                        <a:ea typeface="Times New Roman"/>
                        <a:cs typeface="Times New Roman"/>
                      </a:endParaRPr>
                    </a:p>
                  </a:txBody>
                  <a:tcPr marL="55347" marR="553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92715">
                <a:tc>
                  <a:txBody>
                    <a:bodyPr/>
                    <a:lstStyle/>
                    <a:p>
                      <a:pPr marL="0" marR="0" algn="ctr">
                        <a:lnSpc>
                          <a:spcPct val="115000"/>
                        </a:lnSpc>
                        <a:spcBef>
                          <a:spcPts val="0"/>
                        </a:spcBef>
                        <a:spcAft>
                          <a:spcPts val="0"/>
                        </a:spcAft>
                      </a:pPr>
                      <a:r>
                        <a:rPr lang="en-US" sz="1400" b="1" dirty="0">
                          <a:solidFill>
                            <a:srgbClr val="000000"/>
                          </a:solidFill>
                          <a:latin typeface="Arial Narrow"/>
                          <a:ea typeface="Times New Roman"/>
                          <a:cs typeface="Times New Roman"/>
                        </a:rPr>
                        <a:t>Chemical</a:t>
                      </a:r>
                      <a:endParaRPr lang="en-US" sz="1400" dirty="0">
                        <a:latin typeface="Calibri"/>
                        <a:ea typeface="Times New Roman"/>
                        <a:cs typeface="Times New Roman"/>
                      </a:endParaRPr>
                    </a:p>
                  </a:txBody>
                  <a:tcPr marL="55347" marR="553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0" marR="0" algn="ctr">
                        <a:lnSpc>
                          <a:spcPct val="115000"/>
                        </a:lnSpc>
                        <a:spcBef>
                          <a:spcPts val="0"/>
                        </a:spcBef>
                        <a:spcAft>
                          <a:spcPts val="0"/>
                        </a:spcAft>
                      </a:pPr>
                      <a:r>
                        <a:rPr lang="en-US" sz="1400" dirty="0" err="1">
                          <a:solidFill>
                            <a:srgbClr val="000000"/>
                          </a:solidFill>
                          <a:latin typeface="Arial Narrow"/>
                          <a:ea typeface="Times New Roman"/>
                          <a:cs typeface="Times New Roman"/>
                        </a:rPr>
                        <a:t>Chempack</a:t>
                      </a:r>
                      <a:r>
                        <a:rPr lang="en-US" sz="1400" dirty="0">
                          <a:solidFill>
                            <a:srgbClr val="000000"/>
                          </a:solidFill>
                          <a:latin typeface="Arial Narrow"/>
                          <a:ea typeface="Times New Roman"/>
                          <a:cs typeface="Times New Roman"/>
                        </a:rPr>
                        <a:t> -</a:t>
                      </a:r>
                      <a:r>
                        <a:rPr lang="en-US" sz="1400" dirty="0">
                          <a:latin typeface="Calibri"/>
                          <a:ea typeface="Times New Roman"/>
                          <a:cs typeface="Times New Roman"/>
                        </a:rPr>
                        <a:t> </a:t>
                      </a:r>
                      <a:r>
                        <a:rPr lang="en-US" sz="1400" dirty="0">
                          <a:solidFill>
                            <a:srgbClr val="000000"/>
                          </a:solidFill>
                          <a:latin typeface="Arial Narrow"/>
                          <a:ea typeface="Times New Roman"/>
                          <a:cs typeface="Times New Roman"/>
                        </a:rPr>
                        <a:t>Atropine, </a:t>
                      </a:r>
                      <a:r>
                        <a:rPr lang="en-US" sz="1400" dirty="0" err="1">
                          <a:solidFill>
                            <a:srgbClr val="000000"/>
                          </a:solidFill>
                          <a:latin typeface="Arial Narrow"/>
                          <a:ea typeface="Times New Roman"/>
                          <a:cs typeface="Times New Roman"/>
                        </a:rPr>
                        <a:t>Pralidoxime</a:t>
                      </a:r>
                      <a:r>
                        <a:rPr lang="en-US" sz="1400" dirty="0">
                          <a:solidFill>
                            <a:srgbClr val="000000"/>
                          </a:solidFill>
                          <a:latin typeface="Arial Narrow"/>
                          <a:ea typeface="Times New Roman"/>
                          <a:cs typeface="Times New Roman"/>
                        </a:rPr>
                        <a:t>, Diazepam</a:t>
                      </a:r>
                      <a:endParaRPr lang="en-US" sz="1400" dirty="0">
                        <a:latin typeface="Calibri"/>
                        <a:ea typeface="Times New Roman"/>
                        <a:cs typeface="Times New Roman"/>
                      </a:endParaRPr>
                    </a:p>
                  </a:txBody>
                  <a:tcPr marL="55347" marR="553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10006"/>
                  </a:ext>
                </a:extLst>
              </a:tr>
              <a:tr h="492715">
                <a:tc>
                  <a:txBody>
                    <a:bodyPr/>
                    <a:lstStyle/>
                    <a:p>
                      <a:pPr marL="0" marR="0" algn="ctr">
                        <a:lnSpc>
                          <a:spcPct val="115000"/>
                        </a:lnSpc>
                        <a:spcBef>
                          <a:spcPts val="0"/>
                        </a:spcBef>
                        <a:spcAft>
                          <a:spcPts val="0"/>
                        </a:spcAft>
                      </a:pPr>
                      <a:r>
                        <a:rPr lang="en-US" sz="1400" b="1" dirty="0">
                          <a:solidFill>
                            <a:srgbClr val="FFFF00"/>
                          </a:solidFill>
                          <a:latin typeface="Arial Narrow"/>
                          <a:ea typeface="Times New Roman"/>
                          <a:cs typeface="Times New Roman"/>
                        </a:rPr>
                        <a:t>Radiation</a:t>
                      </a:r>
                      <a:endParaRPr lang="en-US" sz="1400" dirty="0">
                        <a:solidFill>
                          <a:srgbClr val="FFFF00"/>
                        </a:solidFill>
                        <a:latin typeface="Calibri"/>
                        <a:ea typeface="Times New Roman"/>
                        <a:cs typeface="Times New Roman"/>
                      </a:endParaRPr>
                    </a:p>
                  </a:txBody>
                  <a:tcPr marL="55347" marR="553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rgbClr val="FFFF00"/>
                          </a:solidFill>
                          <a:latin typeface="Arial Narrow"/>
                          <a:ea typeface="Times New Roman"/>
                          <a:cs typeface="Times New Roman"/>
                        </a:rPr>
                        <a:t>Prussian Blue, CA DTPA, ZN DTPA, </a:t>
                      </a:r>
                      <a:r>
                        <a:rPr lang="en-US" sz="1400" dirty="0" err="1">
                          <a:solidFill>
                            <a:srgbClr val="FFFF00"/>
                          </a:solidFill>
                          <a:latin typeface="Arial Narrow"/>
                          <a:ea typeface="Times New Roman"/>
                          <a:cs typeface="Times New Roman"/>
                        </a:rPr>
                        <a:t>Antiemetics</a:t>
                      </a:r>
                      <a:r>
                        <a:rPr lang="en-US" sz="1400" dirty="0">
                          <a:solidFill>
                            <a:srgbClr val="FFFF00"/>
                          </a:solidFill>
                          <a:latin typeface="Arial Narrow"/>
                          <a:ea typeface="Times New Roman"/>
                          <a:cs typeface="Times New Roman"/>
                        </a:rPr>
                        <a:t>, </a:t>
                      </a:r>
                      <a:r>
                        <a:rPr lang="en-US" sz="1400" dirty="0" err="1">
                          <a:solidFill>
                            <a:srgbClr val="FFFF00"/>
                          </a:solidFill>
                          <a:latin typeface="Arial Narrow"/>
                          <a:ea typeface="Times New Roman"/>
                          <a:cs typeface="Times New Roman"/>
                        </a:rPr>
                        <a:t>Neupogen</a:t>
                      </a:r>
                      <a:r>
                        <a:rPr lang="en-US" sz="1400" dirty="0">
                          <a:solidFill>
                            <a:srgbClr val="FFFF00"/>
                          </a:solidFill>
                          <a:latin typeface="Arial Narrow"/>
                          <a:ea typeface="Times New Roman"/>
                          <a:cs typeface="Times New Roman"/>
                        </a:rPr>
                        <a:t>, </a:t>
                      </a:r>
                      <a:r>
                        <a:rPr lang="en-US" sz="1400" b="0" i="0" kern="1200" dirty="0">
                          <a:solidFill>
                            <a:srgbClr val="FFFF00"/>
                          </a:solidFill>
                          <a:latin typeface="Arial Narrow" pitchFamily="34" charset="0"/>
                          <a:ea typeface="+mn-ea"/>
                          <a:cs typeface="+mn-cs"/>
                        </a:rPr>
                        <a:t>NAC (n-</a:t>
                      </a:r>
                      <a:r>
                        <a:rPr lang="en-US" sz="1400" b="0" i="0" kern="1200" dirty="0" err="1">
                          <a:solidFill>
                            <a:srgbClr val="FFFF00"/>
                          </a:solidFill>
                          <a:latin typeface="Arial Narrow" pitchFamily="34" charset="0"/>
                          <a:ea typeface="+mn-ea"/>
                          <a:cs typeface="+mn-cs"/>
                        </a:rPr>
                        <a:t>acetylcysteine</a:t>
                      </a:r>
                      <a:r>
                        <a:rPr lang="en-US" sz="1400" b="0" i="0" kern="1200" dirty="0">
                          <a:solidFill>
                            <a:schemeClr val="tx1"/>
                          </a:solidFill>
                          <a:latin typeface="Arial Narrow" pitchFamily="34" charset="0"/>
                          <a:ea typeface="+mn-ea"/>
                          <a:cs typeface="+mn-cs"/>
                        </a:rPr>
                        <a:t>)</a:t>
                      </a:r>
                      <a:r>
                        <a:rPr lang="en-US" sz="1400" dirty="0">
                          <a:solidFill>
                            <a:srgbClr val="FFFF00"/>
                          </a:solidFill>
                          <a:latin typeface="Arial Narrow"/>
                          <a:ea typeface="Times New Roman"/>
                          <a:cs typeface="Times New Roman"/>
                        </a:rPr>
                        <a:t>Limited IV antibiotics for secondary </a:t>
                      </a:r>
                      <a:r>
                        <a:rPr lang="en-US" sz="1400" dirty="0">
                          <a:solidFill>
                            <a:srgbClr val="FFFF00"/>
                          </a:solidFill>
                          <a:latin typeface="Arial Narrow" pitchFamily="34" charset="0"/>
                          <a:ea typeface="Times New Roman"/>
                          <a:cs typeface="Times New Roman"/>
                        </a:rPr>
                        <a:t>infections, </a:t>
                      </a:r>
                    </a:p>
                  </a:txBody>
                  <a:tcPr marL="55347" marR="553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492715">
                <a:tc>
                  <a:txBody>
                    <a:bodyPr/>
                    <a:lstStyle/>
                    <a:p>
                      <a:pPr marL="0" marR="0" algn="ctr">
                        <a:lnSpc>
                          <a:spcPct val="115000"/>
                        </a:lnSpc>
                        <a:spcBef>
                          <a:spcPts val="0"/>
                        </a:spcBef>
                        <a:spcAft>
                          <a:spcPts val="0"/>
                        </a:spcAft>
                      </a:pPr>
                      <a:r>
                        <a:rPr lang="en-US" sz="1400" b="1" dirty="0">
                          <a:solidFill>
                            <a:srgbClr val="000000"/>
                          </a:solidFill>
                          <a:latin typeface="Arial Narrow"/>
                          <a:ea typeface="Times New Roman"/>
                          <a:cs typeface="Times New Roman"/>
                        </a:rPr>
                        <a:t>Burn/Blast</a:t>
                      </a:r>
                      <a:endParaRPr lang="en-US" sz="1400" dirty="0">
                        <a:latin typeface="Calibri"/>
                        <a:ea typeface="Times New Roman"/>
                        <a:cs typeface="Times New Roman"/>
                      </a:endParaRPr>
                    </a:p>
                  </a:txBody>
                  <a:tcPr marL="55347" marR="553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0" marR="0" algn="ctr">
                        <a:lnSpc>
                          <a:spcPct val="115000"/>
                        </a:lnSpc>
                        <a:spcBef>
                          <a:spcPts val="0"/>
                        </a:spcBef>
                        <a:spcAft>
                          <a:spcPts val="0"/>
                        </a:spcAft>
                      </a:pPr>
                      <a:r>
                        <a:rPr lang="en-US" sz="1400" dirty="0">
                          <a:solidFill>
                            <a:srgbClr val="000000"/>
                          </a:solidFill>
                          <a:latin typeface="Arial Narrow"/>
                          <a:ea typeface="Times New Roman"/>
                          <a:cs typeface="Times New Roman"/>
                        </a:rPr>
                        <a:t>Medical/Surgical Supplies, IV Fluids</a:t>
                      </a:r>
                      <a:endParaRPr lang="en-US" sz="1400" dirty="0">
                        <a:latin typeface="Calibri"/>
                        <a:ea typeface="Times New Roman"/>
                        <a:cs typeface="Times New Roman"/>
                      </a:endParaRPr>
                    </a:p>
                  </a:txBody>
                  <a:tcPr marL="55347" marR="553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10008"/>
                  </a:ext>
                </a:extLst>
              </a:tr>
              <a:tr h="492715">
                <a:tc>
                  <a:txBody>
                    <a:bodyPr/>
                    <a:lstStyle/>
                    <a:p>
                      <a:pPr marL="0" marR="0" algn="ctr">
                        <a:lnSpc>
                          <a:spcPct val="115000"/>
                        </a:lnSpc>
                        <a:spcBef>
                          <a:spcPts val="0"/>
                        </a:spcBef>
                        <a:spcAft>
                          <a:spcPts val="0"/>
                        </a:spcAft>
                      </a:pPr>
                      <a:r>
                        <a:rPr lang="en-US" sz="1400" b="1" dirty="0">
                          <a:solidFill>
                            <a:srgbClr val="FFFF00"/>
                          </a:solidFill>
                          <a:latin typeface="Arial Narrow"/>
                          <a:ea typeface="Times New Roman"/>
                          <a:cs typeface="Times New Roman"/>
                        </a:rPr>
                        <a:t>Influenza (Pandemic)</a:t>
                      </a:r>
                      <a:endParaRPr lang="en-US" sz="1400" dirty="0">
                        <a:solidFill>
                          <a:srgbClr val="FFFF00"/>
                        </a:solidFill>
                        <a:latin typeface="Calibri"/>
                        <a:ea typeface="Times New Roman"/>
                        <a:cs typeface="Times New Roman"/>
                      </a:endParaRPr>
                    </a:p>
                  </a:txBody>
                  <a:tcPr marL="55347" marR="553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rgbClr val="FFFF00"/>
                          </a:solidFill>
                          <a:latin typeface="Arial Narrow"/>
                          <a:ea typeface="Times New Roman"/>
                          <a:cs typeface="Times New Roman"/>
                        </a:rPr>
                        <a:t>Antiviral drugs (</a:t>
                      </a:r>
                      <a:r>
                        <a:rPr lang="en-US" sz="1400" dirty="0" err="1">
                          <a:solidFill>
                            <a:srgbClr val="FFFF00"/>
                          </a:solidFill>
                          <a:latin typeface="Arial Narrow"/>
                          <a:ea typeface="Times New Roman"/>
                          <a:cs typeface="Times New Roman"/>
                        </a:rPr>
                        <a:t>oseltamivir</a:t>
                      </a:r>
                      <a:r>
                        <a:rPr lang="en-US" sz="1400" dirty="0">
                          <a:solidFill>
                            <a:srgbClr val="FFFF00"/>
                          </a:solidFill>
                          <a:latin typeface="Arial Narrow"/>
                          <a:ea typeface="Times New Roman"/>
                          <a:cs typeface="Times New Roman"/>
                        </a:rPr>
                        <a:t>, </a:t>
                      </a:r>
                      <a:r>
                        <a:rPr lang="en-US" sz="1400" dirty="0" err="1">
                          <a:solidFill>
                            <a:srgbClr val="FFFF00"/>
                          </a:solidFill>
                          <a:latin typeface="Arial Narrow"/>
                          <a:ea typeface="Times New Roman"/>
                          <a:cs typeface="Times New Roman"/>
                        </a:rPr>
                        <a:t>zanamivir</a:t>
                      </a:r>
                      <a:r>
                        <a:rPr lang="en-US" sz="1400" dirty="0">
                          <a:solidFill>
                            <a:srgbClr val="FFFF00"/>
                          </a:solidFill>
                          <a:latin typeface="Arial Narrow"/>
                          <a:ea typeface="Times New Roman"/>
                          <a:cs typeface="Times New Roman"/>
                        </a:rPr>
                        <a:t>), Personal Protective Equipment, Limited IV antibiotics for secondary infections</a:t>
                      </a:r>
                      <a:endParaRPr lang="en-US" sz="1400" dirty="0">
                        <a:solidFill>
                          <a:srgbClr val="FFFF00"/>
                        </a:solidFill>
                        <a:latin typeface="Calibri"/>
                        <a:ea typeface="Times New Roman"/>
                        <a:cs typeface="Times New Roman"/>
                      </a:endParaRPr>
                    </a:p>
                  </a:txBody>
                  <a:tcPr marL="55347" marR="553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492715">
                <a:tc>
                  <a:txBody>
                    <a:bodyPr/>
                    <a:lstStyle/>
                    <a:p>
                      <a:pPr marL="0" marR="0" algn="ctr">
                        <a:lnSpc>
                          <a:spcPct val="115000"/>
                        </a:lnSpc>
                        <a:spcBef>
                          <a:spcPts val="0"/>
                        </a:spcBef>
                        <a:spcAft>
                          <a:spcPts val="0"/>
                        </a:spcAft>
                      </a:pPr>
                      <a:r>
                        <a:rPr lang="en-US" sz="1400" b="1">
                          <a:solidFill>
                            <a:srgbClr val="000000"/>
                          </a:solidFill>
                          <a:latin typeface="Arial Narrow"/>
                          <a:ea typeface="Times New Roman"/>
                          <a:cs typeface="Times New Roman"/>
                        </a:rPr>
                        <a:t>Natural Disasters </a:t>
                      </a:r>
                      <a:endParaRPr lang="en-US" sz="1400">
                        <a:latin typeface="Calibri"/>
                        <a:ea typeface="Times New Roman"/>
                        <a:cs typeface="Times New Roman"/>
                      </a:endParaRPr>
                    </a:p>
                  </a:txBody>
                  <a:tcPr marL="55347" marR="553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0" marR="0" algn="ctr">
                        <a:lnSpc>
                          <a:spcPct val="115000"/>
                        </a:lnSpc>
                        <a:spcBef>
                          <a:spcPts val="0"/>
                        </a:spcBef>
                        <a:spcAft>
                          <a:spcPts val="0"/>
                        </a:spcAft>
                      </a:pPr>
                      <a:r>
                        <a:rPr lang="en-US" sz="1400" dirty="0">
                          <a:solidFill>
                            <a:srgbClr val="000000"/>
                          </a:solidFill>
                          <a:latin typeface="Arial Narrow"/>
                          <a:ea typeface="Times New Roman"/>
                          <a:cs typeface="Times New Roman"/>
                        </a:rPr>
                        <a:t>Medical/Surgical Supplies, IV Fluids, Federal Medical Stations (FMS)</a:t>
                      </a:r>
                      <a:endParaRPr lang="en-US" sz="1400" dirty="0">
                        <a:latin typeface="Calibri"/>
                        <a:ea typeface="Times New Roman"/>
                        <a:cs typeface="Times New Roman"/>
                      </a:endParaRPr>
                    </a:p>
                  </a:txBody>
                  <a:tcPr marL="55347" marR="553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270272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008710" y="228600"/>
            <a:ext cx="7055380" cy="1447800"/>
          </a:xfrm>
        </p:spPr>
        <p:txBody>
          <a:bodyPr>
            <a:normAutofit/>
          </a:bodyPr>
          <a:lstStyle/>
          <a:p>
            <a:pPr>
              <a:defRPr/>
            </a:pPr>
            <a:r>
              <a:rPr lang="en-US" sz="4000" dirty="0">
                <a:ea typeface="Verdana" pitchFamily="34" charset="0"/>
                <a:cs typeface="Verdana" pitchFamily="34" charset="0"/>
              </a:rPr>
              <a:t>Overall Justification for Requesting the SNS</a:t>
            </a:r>
          </a:p>
        </p:txBody>
      </p:sp>
      <p:sp>
        <p:nvSpPr>
          <p:cNvPr id="9" name="Content Placeholder 8"/>
          <p:cNvSpPr>
            <a:spLocks noGrp="1"/>
          </p:cNvSpPr>
          <p:nvPr>
            <p:ph idx="1"/>
          </p:nvPr>
        </p:nvSpPr>
        <p:spPr>
          <a:xfrm>
            <a:off x="2351700" y="1853249"/>
            <a:ext cx="6711654" cy="4776151"/>
          </a:xfrm>
        </p:spPr>
        <p:txBody>
          <a:bodyPr>
            <a:normAutofit fontScale="85000" lnSpcReduction="20000"/>
          </a:bodyPr>
          <a:lstStyle/>
          <a:p>
            <a:pPr>
              <a:defRPr/>
            </a:pPr>
            <a:r>
              <a:rPr lang="en-US" sz="2800" dirty="0"/>
              <a:t>Occurrence of chemical, biological, radiological, nuclear or explosive event</a:t>
            </a:r>
          </a:p>
          <a:p>
            <a:pPr>
              <a:defRPr/>
            </a:pPr>
            <a:endParaRPr lang="en-US" sz="1400" dirty="0"/>
          </a:p>
          <a:p>
            <a:pPr>
              <a:defRPr/>
            </a:pPr>
            <a:r>
              <a:rPr lang="en-US" sz="2800" dirty="0"/>
              <a:t>Medical or public health emergency caused by a natural disaster</a:t>
            </a:r>
          </a:p>
          <a:p>
            <a:pPr>
              <a:defRPr/>
            </a:pPr>
            <a:endParaRPr lang="en-US" sz="1300" dirty="0"/>
          </a:p>
          <a:p>
            <a:pPr>
              <a:defRPr/>
            </a:pPr>
            <a:r>
              <a:rPr lang="en-US" sz="2800" dirty="0"/>
              <a:t>Claim or threat of attack determined by law enforcement intelligence (CIAC)</a:t>
            </a:r>
          </a:p>
          <a:p>
            <a:pPr>
              <a:defRPr/>
            </a:pPr>
            <a:endParaRPr lang="en-US" sz="1300" dirty="0"/>
          </a:p>
          <a:p>
            <a:pPr>
              <a:defRPr/>
            </a:pPr>
            <a:r>
              <a:rPr lang="en-US" sz="2800" dirty="0"/>
              <a:t>Unexplained increases in emergency medical service requests</a:t>
            </a:r>
          </a:p>
          <a:p>
            <a:pPr>
              <a:defRPr/>
            </a:pPr>
            <a:endParaRPr lang="en-US" sz="1200" dirty="0"/>
          </a:p>
          <a:p>
            <a:pPr>
              <a:defRPr/>
            </a:pPr>
            <a:r>
              <a:rPr lang="en-US" sz="2800" dirty="0"/>
              <a:t>Unexplained increases in antibiotic prescription or OTC use</a:t>
            </a:r>
          </a:p>
        </p:txBody>
      </p:sp>
    </p:spTree>
    <p:extLst>
      <p:ext uri="{BB962C8B-B14F-4D97-AF65-F5344CB8AC3E}">
        <p14:creationId xmlns:p14="http://schemas.microsoft.com/office/powerpoint/2010/main" val="1735149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7814"/>
            <a:ext cx="8229600" cy="865187"/>
          </a:xfrm>
        </p:spPr>
        <p:txBody>
          <a:bodyPr>
            <a:normAutofit/>
          </a:bodyPr>
          <a:lstStyle/>
          <a:p>
            <a:pPr>
              <a:defRPr/>
            </a:pPr>
            <a:r>
              <a:rPr lang="en-US" sz="3000" dirty="0">
                <a:ea typeface="Verdana" pitchFamily="34" charset="0"/>
                <a:cs typeface="Verdana" pitchFamily="34" charset="0"/>
              </a:rPr>
              <a:t>Medical Justification for Requesting SNS</a:t>
            </a:r>
          </a:p>
        </p:txBody>
      </p:sp>
      <p:sp>
        <p:nvSpPr>
          <p:cNvPr id="3" name="Content Placeholder 2"/>
          <p:cNvSpPr>
            <a:spLocks noGrp="1"/>
          </p:cNvSpPr>
          <p:nvPr>
            <p:ph idx="1"/>
          </p:nvPr>
        </p:nvSpPr>
        <p:spPr>
          <a:xfrm>
            <a:off x="1981200" y="1295400"/>
            <a:ext cx="8229600" cy="5334000"/>
          </a:xfrm>
        </p:spPr>
        <p:txBody>
          <a:bodyPr>
            <a:normAutofit fontScale="92500" lnSpcReduction="10000"/>
          </a:bodyPr>
          <a:lstStyle/>
          <a:p>
            <a:pPr>
              <a:defRPr/>
            </a:pPr>
            <a:r>
              <a:rPr lang="en-US" sz="2800" dirty="0"/>
              <a:t>Clinical, laboratory or epidemiological indications of a medical or public health event</a:t>
            </a:r>
          </a:p>
          <a:p>
            <a:pPr lvl="1">
              <a:defRPr/>
            </a:pPr>
            <a:endParaRPr lang="en-US" sz="1600" dirty="0"/>
          </a:p>
          <a:p>
            <a:pPr lvl="1">
              <a:defRPr/>
            </a:pPr>
            <a:r>
              <a:rPr lang="en-US" sz="2400" dirty="0"/>
              <a:t>Large number of persons w/ similar symptoms, disease, syndrome</a:t>
            </a:r>
          </a:p>
          <a:p>
            <a:pPr lvl="1">
              <a:defRPr/>
            </a:pPr>
            <a:endParaRPr lang="en-US" sz="1600" dirty="0"/>
          </a:p>
          <a:p>
            <a:pPr lvl="1">
              <a:defRPr/>
            </a:pPr>
            <a:r>
              <a:rPr lang="en-US" sz="2400" dirty="0"/>
              <a:t>A higher than normal morbidity and mortality rate from a common disease</a:t>
            </a:r>
          </a:p>
          <a:p>
            <a:pPr lvl="1">
              <a:defRPr/>
            </a:pPr>
            <a:endParaRPr lang="en-US" sz="1600" dirty="0"/>
          </a:p>
          <a:p>
            <a:pPr lvl="1">
              <a:defRPr/>
            </a:pPr>
            <a:r>
              <a:rPr lang="en-US" sz="2400" dirty="0"/>
              <a:t>Failure of common disease to respond to usual therapy</a:t>
            </a:r>
          </a:p>
          <a:p>
            <a:pPr lvl="1">
              <a:defRPr/>
            </a:pPr>
            <a:endParaRPr lang="en-US" sz="1600" dirty="0"/>
          </a:p>
          <a:p>
            <a:pPr lvl="1">
              <a:defRPr/>
            </a:pPr>
            <a:r>
              <a:rPr lang="en-US" sz="2400" dirty="0"/>
              <a:t>Multiple unusual or unexplained disease entities in the same patient</a:t>
            </a:r>
          </a:p>
          <a:p>
            <a:pPr>
              <a:defRPr/>
            </a:pPr>
            <a:endParaRPr lang="en-US" dirty="0"/>
          </a:p>
        </p:txBody>
      </p:sp>
    </p:spTree>
    <p:extLst>
      <p:ext uri="{BB962C8B-B14F-4D97-AF65-F5344CB8AC3E}">
        <p14:creationId xmlns:p14="http://schemas.microsoft.com/office/powerpoint/2010/main" val="30994797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7814"/>
            <a:ext cx="8229600" cy="865187"/>
          </a:xfrm>
        </p:spPr>
        <p:txBody>
          <a:bodyPr>
            <a:normAutofit/>
          </a:bodyPr>
          <a:lstStyle/>
          <a:p>
            <a:pPr>
              <a:defRPr/>
            </a:pPr>
            <a:r>
              <a:rPr lang="en-US" sz="3600" dirty="0">
                <a:ea typeface="Verdana" pitchFamily="34" charset="0"/>
                <a:cs typeface="Verdana" pitchFamily="34" charset="0"/>
              </a:rPr>
              <a:t>Regional &amp; Local Considerations</a:t>
            </a:r>
          </a:p>
        </p:txBody>
      </p:sp>
      <p:sp>
        <p:nvSpPr>
          <p:cNvPr id="3" name="Content Placeholder 2"/>
          <p:cNvSpPr>
            <a:spLocks noGrp="1"/>
          </p:cNvSpPr>
          <p:nvPr>
            <p:ph idx="1"/>
          </p:nvPr>
        </p:nvSpPr>
        <p:spPr>
          <a:xfrm>
            <a:off x="1981200" y="1295400"/>
            <a:ext cx="8229600" cy="5562600"/>
          </a:xfrm>
        </p:spPr>
        <p:txBody>
          <a:bodyPr>
            <a:normAutofit fontScale="92500" lnSpcReduction="10000"/>
          </a:bodyPr>
          <a:lstStyle/>
          <a:p>
            <a:pPr>
              <a:defRPr/>
            </a:pPr>
            <a:r>
              <a:rPr lang="en-US" sz="2800" dirty="0"/>
              <a:t>Number of current casualties exceeding the local response capabilities available</a:t>
            </a:r>
          </a:p>
          <a:p>
            <a:pPr>
              <a:defRPr/>
            </a:pPr>
            <a:endParaRPr lang="en-US" sz="1600" dirty="0"/>
          </a:p>
          <a:p>
            <a:pPr>
              <a:defRPr/>
            </a:pPr>
            <a:r>
              <a:rPr lang="en-US" sz="2800" dirty="0"/>
              <a:t>Projected needs of the population of the area (including transients-</a:t>
            </a:r>
            <a:r>
              <a:rPr lang="en-US" sz="2800" dirty="0" err="1"/>
              <a:t>eg</a:t>
            </a:r>
            <a:r>
              <a:rPr lang="en-US" sz="2800" dirty="0"/>
              <a:t>. mountain communities)</a:t>
            </a:r>
          </a:p>
          <a:p>
            <a:pPr>
              <a:defRPr/>
            </a:pPr>
            <a:endParaRPr lang="en-US" sz="1600" dirty="0"/>
          </a:p>
          <a:p>
            <a:pPr>
              <a:defRPr/>
            </a:pPr>
            <a:r>
              <a:rPr lang="en-US" sz="2800" dirty="0"/>
              <a:t>Hospital surge capacity at the time of event</a:t>
            </a:r>
          </a:p>
          <a:p>
            <a:pPr>
              <a:defRPr/>
            </a:pPr>
            <a:endParaRPr lang="en-US" sz="1600" dirty="0"/>
          </a:p>
          <a:p>
            <a:pPr>
              <a:defRPr/>
            </a:pPr>
            <a:r>
              <a:rPr lang="en-US" sz="2800" dirty="0"/>
              <a:t>State resource availability including pharmaceutical and oxygen distributors, nearby hospitals, transportation services</a:t>
            </a:r>
          </a:p>
          <a:p>
            <a:pPr>
              <a:defRPr/>
            </a:pPr>
            <a:endParaRPr lang="en-US" sz="1600" dirty="0"/>
          </a:p>
          <a:p>
            <a:pPr>
              <a:defRPr/>
            </a:pPr>
            <a:r>
              <a:rPr lang="en-US" sz="2800" dirty="0"/>
              <a:t>Local resource availability</a:t>
            </a:r>
          </a:p>
          <a:p>
            <a:pPr>
              <a:defRPr/>
            </a:pPr>
            <a:endParaRPr lang="en-US" dirty="0"/>
          </a:p>
          <a:p>
            <a:pPr>
              <a:defRPr/>
            </a:pPr>
            <a:endParaRPr lang="en-US" dirty="0"/>
          </a:p>
        </p:txBody>
      </p:sp>
    </p:spTree>
    <p:extLst>
      <p:ext uri="{BB962C8B-B14F-4D97-AF65-F5344CB8AC3E}">
        <p14:creationId xmlns:p14="http://schemas.microsoft.com/office/powerpoint/2010/main" val="232286783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2856</Words>
  <Application>Microsoft Office PowerPoint</Application>
  <PresentationFormat>Widescreen</PresentationFormat>
  <Paragraphs>380</Paragraphs>
  <Slides>29</Slides>
  <Notes>23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29</vt:i4>
      </vt:variant>
    </vt:vector>
  </HeadingPairs>
  <TitlesOfParts>
    <vt:vector size="41" baseType="lpstr">
      <vt:lpstr>Arial</vt:lpstr>
      <vt:lpstr>Arial Narrow</vt:lpstr>
      <vt:lpstr>Avenir</vt:lpstr>
      <vt:lpstr>Calibri</vt:lpstr>
      <vt:lpstr>Century Gothic</vt:lpstr>
      <vt:lpstr>Lucida Sans</vt:lpstr>
      <vt:lpstr>Lucida Sans Unicode</vt:lpstr>
      <vt:lpstr>Times New Roman</vt:lpstr>
      <vt:lpstr>Verdana</vt:lpstr>
      <vt:lpstr>Wingdings</vt:lpstr>
      <vt:lpstr>Wingdings 3</vt:lpstr>
      <vt:lpstr>Ion</vt:lpstr>
      <vt:lpstr> Medical Countermeasures and Closed POD Planning</vt:lpstr>
      <vt:lpstr>Strategic National Stockpile</vt:lpstr>
      <vt:lpstr>Strategic National Stockpile</vt:lpstr>
      <vt:lpstr>What is a Medical Countermeasure (MCM)? </vt:lpstr>
      <vt:lpstr>SNS Medical Countermeasures</vt:lpstr>
      <vt:lpstr>SNS Products by Threat</vt:lpstr>
      <vt:lpstr>Overall Justification for Requesting the SNS</vt:lpstr>
      <vt:lpstr>Medical Justification for Requesting SNS</vt:lpstr>
      <vt:lpstr>Regional &amp; Local Considerations</vt:lpstr>
      <vt:lpstr>REQUESTING THE SNS</vt:lpstr>
      <vt:lpstr>PowerPoint Presentation</vt:lpstr>
      <vt:lpstr>PowerPoint Presentation</vt:lpstr>
      <vt:lpstr>PowerPoint Presentation</vt:lpstr>
      <vt:lpstr>PowerPoint Presentation</vt:lpstr>
      <vt:lpstr>PowerPoint Presentation</vt:lpstr>
      <vt:lpstr>What is Prophylaxis? (Clue: it is not a contraceptive device)</vt:lpstr>
      <vt:lpstr>State Planning Considerations for Mass Prophylaxis</vt:lpstr>
      <vt:lpstr>Regional/Local Planning  Considerations for Dispensing and Prophylaxis </vt:lpstr>
      <vt:lpstr>Point of Dispensing (POD) Types</vt:lpstr>
      <vt:lpstr>Closed POD Planning Objectives </vt:lpstr>
      <vt:lpstr>Biological Threats </vt:lpstr>
      <vt:lpstr>Anthrax </vt:lpstr>
      <vt:lpstr>Anthrax, cont. </vt:lpstr>
      <vt:lpstr>Prevention is Key </vt:lpstr>
      <vt:lpstr>What are Closed PODs? </vt:lpstr>
      <vt:lpstr>What’s in it for me? </vt:lpstr>
      <vt:lpstr>What does this entail, exactly?</vt:lpstr>
      <vt:lpstr>Public Health will help you make a plan.</vt:lpstr>
      <vt:lpstr>Will my staff be protected?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Medical Countermeasures and Closed POD Planning</dc:title>
  <dc:creator>PAT WILLIAMS</dc:creator>
  <cp:lastModifiedBy>PAT WILLIAMS</cp:lastModifiedBy>
  <cp:revision>1</cp:revision>
  <dcterms:created xsi:type="dcterms:W3CDTF">2016-11-17T20:27:13Z</dcterms:created>
  <dcterms:modified xsi:type="dcterms:W3CDTF">2016-11-17T20:41:37Z</dcterms:modified>
</cp:coreProperties>
</file>