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pptx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73" r:id="rId11"/>
    <p:sldId id="263" r:id="rId12"/>
    <p:sldId id="272" r:id="rId13"/>
    <p:sldId id="264" r:id="rId14"/>
    <p:sldId id="266" r:id="rId15"/>
    <p:sldId id="274" r:id="rId16"/>
    <p:sldId id="275" r:id="rId17"/>
    <p:sldId id="267" r:id="rId18"/>
    <p:sldId id="269" r:id="rId19"/>
    <p:sldId id="270" r:id="rId20"/>
    <p:sldId id="271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1B2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0000" autoAdjust="0"/>
  </p:normalViewPr>
  <p:slideViewPr>
    <p:cSldViewPr snapToGrid="0">
      <p:cViewPr varScale="1">
        <p:scale>
          <a:sx n="181" d="100"/>
          <a:sy n="181" d="100"/>
        </p:scale>
        <p:origin x="11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BF4120E7-D201-4917-94A4-AA74B2E058E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0ADDA6F5-1925-4934-B66A-94E8E2076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8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DA6F5-1925-4934-B66A-94E8E20766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6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DA6F5-1925-4934-B66A-94E8E20766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162050"/>
            <a:ext cx="4184650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DA6F5-1925-4934-B66A-94E8E20766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97E5-D1F1-44F0-AB6C-67CF4575C68E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6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3CC1-7436-4F32-8143-FD5D18A483AC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9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3D76-3595-44E1-85B9-7B7EC4FBBC87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2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88B5-8949-4254-8E8B-1274F0B0AEC7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3FEC-7AB4-4B8D-BEE2-1BD664FD99FF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2660-77F4-4678-AD26-C6791173913A}" type="datetime1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DCFD-703D-4917-B9A2-D5C5B8D4F5D1}" type="datetime1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1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66E3-1E5D-4B9A-BEF7-69D4B9CFE92C}" type="datetime1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0DD9-EEA3-48DB-87D3-6AC62B7101FE}" type="datetime1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7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638A-C842-48CF-BA32-166707C1B384}" type="datetime1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F368-5DED-4A75-8F5D-CE18FA1B2C7D}" type="datetime1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408B-D8CC-4A9A-8CF1-1F657BD8C6B4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74C87-C3B3-47C4-8C35-BA97DDFFB4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446663" y="666079"/>
            <a:ext cx="7697337" cy="652429"/>
          </a:xfrm>
          <a:prstGeom prst="rect">
            <a:avLst/>
          </a:prstGeom>
          <a:solidFill>
            <a:srgbClr val="1B2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82" y="0"/>
            <a:ext cx="2019873" cy="201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F42F-633B-4180-9CA6-E1B8A0DAF37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B3A93-9693-45DF-8432-291BD6358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5759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cybersecuritycenter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ptx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654843"/>
            <a:ext cx="9144000" cy="1203158"/>
          </a:xfrm>
          <a:prstGeom prst="rect">
            <a:avLst/>
          </a:prstGeom>
          <a:solidFill>
            <a:srgbClr val="1B2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714" y="3966371"/>
            <a:ext cx="8504574" cy="1790700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1B25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Cybersecurity </a:t>
            </a:r>
            <a:br>
              <a:rPr lang="en-US" sz="7200" b="1" dirty="0">
                <a:solidFill>
                  <a:srgbClr val="1B25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solidFill>
                  <a:srgbClr val="1B25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br>
              <a:rPr lang="en-US" sz="7200" b="1" dirty="0">
                <a:solidFill>
                  <a:srgbClr val="1B25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dirty="0">
              <a:solidFill>
                <a:srgbClr val="1B25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73" y="821306"/>
            <a:ext cx="9341893" cy="165576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RESPONSE. EDUCATION. TRAINING.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1" y="5893595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CEPP</a:t>
            </a:r>
          </a:p>
          <a:p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October  2016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4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84286" y="1430864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56109" y="2481262"/>
            <a:ext cx="7560245" cy="26662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u="sng" dirty="0"/>
              <a:t>NCC BOARD OF DIRECTORS</a:t>
            </a:r>
          </a:p>
          <a:p>
            <a:pPr marL="0" indent="0">
              <a:buNone/>
            </a:pPr>
            <a:endParaRPr lang="en-US" sz="1600" b="1" u="sng" dirty="0"/>
          </a:p>
          <a:p>
            <a:pPr marL="0" indent="0">
              <a:buNone/>
            </a:pPr>
            <a:r>
              <a:rPr lang="en-US" sz="1600" b="1" dirty="0"/>
              <a:t>Bob Hurst- Chairman of the Board		Erik Mitisek- Project X-</a:t>
            </a:r>
            <a:r>
              <a:rPr lang="en-US" sz="1600" b="1" dirty="0" err="1"/>
              <a:t>ite</a:t>
            </a:r>
            <a:r>
              <a:rPr lang="en-US" sz="1600" b="1" dirty="0"/>
              <a:t>, DU</a:t>
            </a:r>
          </a:p>
          <a:p>
            <a:pPr marL="0" indent="0">
              <a:buNone/>
            </a:pPr>
            <a:r>
              <a:rPr lang="en-US" sz="1600" b="1" dirty="0"/>
              <a:t>John </a:t>
            </a:r>
            <a:r>
              <a:rPr lang="en-US" sz="1600" b="1" dirty="0" err="1"/>
              <a:t>Suthers</a:t>
            </a:r>
            <a:r>
              <a:rPr lang="en-US" sz="1600" b="1" dirty="0"/>
              <a:t>- Mayor of Colorado Springs		Nancy Phillips- </a:t>
            </a:r>
            <a:r>
              <a:rPr lang="en-US" sz="1600" b="1" dirty="0" err="1"/>
              <a:t>ViaWest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Pam Shockley-Zalabak- Chancellor, UCCS		Martin Wood- UCCS</a:t>
            </a:r>
          </a:p>
          <a:p>
            <a:pPr marL="0" indent="0">
              <a:buNone/>
            </a:pPr>
            <a:r>
              <a:rPr lang="en-US" sz="1600" b="1" dirty="0"/>
              <a:t>Christian Anschutz- Anschutz Foundation		Mark Weatherford- </a:t>
            </a:r>
            <a:r>
              <a:rPr lang="en-US" sz="1600" b="1" dirty="0" err="1"/>
              <a:t>vArmour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Rhett Hernandez- LTG, US Army Ret	  	Mike </a:t>
            </a:r>
            <a:r>
              <a:rPr lang="en-US" sz="1600" b="1" dirty="0" err="1"/>
              <a:t>Marcotte</a:t>
            </a:r>
            <a:r>
              <a:rPr lang="en-US" sz="1600" b="1" dirty="0"/>
              <a:t>- Acumen Digital</a:t>
            </a:r>
          </a:p>
          <a:p>
            <a:pPr marL="0" indent="0">
              <a:buNone/>
            </a:pPr>
            <a:r>
              <a:rPr lang="en-US" sz="1600" b="1" dirty="0"/>
              <a:t>Dave Anderson- CH2M Hill			Kyle Hybl- El </a:t>
            </a:r>
            <a:r>
              <a:rPr lang="en-US" sz="1600" b="1" dirty="0" err="1"/>
              <a:t>Pomar</a:t>
            </a:r>
            <a:r>
              <a:rPr lang="en-US" sz="1600" b="1" dirty="0"/>
              <a:t> Foundation</a:t>
            </a:r>
          </a:p>
          <a:p>
            <a:pPr marL="0" indent="0" algn="ctr">
              <a:buNone/>
            </a:pPr>
            <a:r>
              <a:rPr lang="en-US" sz="1600" b="1" dirty="0"/>
              <a:t>Rick Crandall- Aspen Venture Partners</a:t>
            </a:r>
          </a:p>
        </p:txBody>
      </p:sp>
    </p:spTree>
    <p:extLst>
      <p:ext uri="{BB962C8B-B14F-4D97-AF65-F5344CB8AC3E}">
        <p14:creationId xmlns:p14="http://schemas.microsoft.com/office/powerpoint/2010/main" val="184065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67204" y="1573999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Status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76375" y="2218236"/>
            <a:ext cx="6564710" cy="31466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18287"/>
              </p:ext>
            </p:extLst>
          </p:nvPr>
        </p:nvGraphicFramePr>
        <p:xfrm>
          <a:off x="839243" y="2218237"/>
          <a:ext cx="7676107" cy="348110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561611">
                  <a:extLst>
                    <a:ext uri="{9D8B030D-6E8A-4147-A177-3AD203B41FA5}">
                      <a16:colId xmlns:a16="http://schemas.microsoft.com/office/drawing/2014/main" val="383023900"/>
                    </a:ext>
                  </a:extLst>
                </a:gridCol>
                <a:gridCol w="1645799">
                  <a:extLst>
                    <a:ext uri="{9D8B030D-6E8A-4147-A177-3AD203B41FA5}">
                      <a16:colId xmlns:a16="http://schemas.microsoft.com/office/drawing/2014/main" val="3146540831"/>
                    </a:ext>
                  </a:extLst>
                </a:gridCol>
                <a:gridCol w="2468697">
                  <a:extLst>
                    <a:ext uri="{9D8B030D-6E8A-4147-A177-3AD203B41FA5}">
                      <a16:colId xmlns:a16="http://schemas.microsoft.com/office/drawing/2014/main" val="2068597264"/>
                    </a:ext>
                  </a:extLst>
                </a:gridCol>
              </a:tblGrid>
              <a:tr h="3411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ational</a:t>
                      </a:r>
                      <a:r>
                        <a:rPr lang="en-US" sz="1600" u="none" strike="noStrike" dirty="0">
                          <a:effectLst/>
                        </a:rPr>
                        <a:t> Cybersecurity Center - Funding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634255"/>
                  </a:ext>
                </a:extLst>
              </a:tr>
              <a:tr h="38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Name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>
                          <a:effectLst/>
                        </a:rPr>
                        <a:t>Amount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>
                          <a:effectLst/>
                        </a:rPr>
                        <a:t>Purpose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1263055"/>
                  </a:ext>
                </a:extLst>
              </a:tr>
              <a:tr h="38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Colorado State Legislature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$7,800,000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TRW Building Renovations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0430437"/>
                  </a:ext>
                </a:extLst>
              </a:tr>
              <a:tr h="38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US Congress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$6,000,000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Training Army Reservists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848097"/>
                  </a:ext>
                </a:extLst>
              </a:tr>
              <a:tr h="38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Philanthropy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Operations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0138760"/>
                  </a:ext>
                </a:extLst>
              </a:tr>
              <a:tr h="38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Individuals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$215,000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Operations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1791654"/>
                  </a:ext>
                </a:extLst>
              </a:tr>
              <a:tr h="38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Corporate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$35,000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Operations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8761958"/>
                  </a:ext>
                </a:extLst>
              </a:tr>
              <a:tr h="4045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Fundraising Proposals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$550,000 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Operations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504689"/>
                  </a:ext>
                </a:extLst>
              </a:tr>
              <a:tr h="4238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 FUNDING RAISED AND PROPOSALS: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$14,900,000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281985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620938"/>
              </p:ext>
            </p:extLst>
          </p:nvPr>
        </p:nvGraphicFramePr>
        <p:xfrm>
          <a:off x="839242" y="2218236"/>
          <a:ext cx="7676107" cy="3834656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832047">
                  <a:extLst>
                    <a:ext uri="{9D8B030D-6E8A-4147-A177-3AD203B41FA5}">
                      <a16:colId xmlns:a16="http://schemas.microsoft.com/office/drawing/2014/main" val="3506286620"/>
                    </a:ext>
                  </a:extLst>
                </a:gridCol>
                <a:gridCol w="990475">
                  <a:extLst>
                    <a:ext uri="{9D8B030D-6E8A-4147-A177-3AD203B41FA5}">
                      <a16:colId xmlns:a16="http://schemas.microsoft.com/office/drawing/2014/main" val="3487972864"/>
                    </a:ext>
                  </a:extLst>
                </a:gridCol>
                <a:gridCol w="2853585">
                  <a:extLst>
                    <a:ext uri="{9D8B030D-6E8A-4147-A177-3AD203B41FA5}">
                      <a16:colId xmlns:a16="http://schemas.microsoft.com/office/drawing/2014/main" val="681398667"/>
                    </a:ext>
                  </a:extLst>
                </a:gridCol>
              </a:tblGrid>
              <a:tr h="36261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National Cybersecurity Center - Funding Raised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668994"/>
                  </a:ext>
                </a:extLst>
              </a:tr>
              <a:tr h="345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Name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Amount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Purpose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9730928"/>
                  </a:ext>
                </a:extLst>
              </a:tr>
              <a:tr h="345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Colorado State Legislature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$7,800,000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TRW Building Renovations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769031"/>
                  </a:ext>
                </a:extLst>
              </a:tr>
              <a:tr h="349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US Congress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$6,000,000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Training Army Reservists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918472"/>
                  </a:ext>
                </a:extLst>
              </a:tr>
              <a:tr h="345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Philanthropy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Operations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5602510"/>
                  </a:ext>
                </a:extLst>
              </a:tr>
              <a:tr h="345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Individuals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$215,000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Operations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5473896"/>
                  </a:ext>
                </a:extLst>
              </a:tr>
              <a:tr h="345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Corporate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Operations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2892698"/>
                  </a:ext>
                </a:extLst>
              </a:tr>
              <a:tr h="3626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Funding Proposals Out</a:t>
                      </a:r>
                      <a:endParaRPr lang="en-US" sz="1400" b="0" i="1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$550,000 </a:t>
                      </a:r>
                      <a:endParaRPr lang="en-US" sz="1400" b="0" i="1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Operations</a:t>
                      </a:r>
                      <a:endParaRPr lang="en-US" sz="1400" b="0" i="1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881643"/>
                  </a:ext>
                </a:extLst>
              </a:tr>
              <a:tr h="541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TOTAL IN-KIND CONTRIBUTIONS (estimate):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$10,500,000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TRW Building, Salaries, Office Suite, Office supplies, Meals,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etc.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867792"/>
                  </a:ext>
                </a:extLst>
              </a:tr>
              <a:tr h="491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effectLst/>
                        </a:rPr>
                        <a:t>TOTAL FUNDING: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$25,400,000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273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1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67204" y="1573999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Recent Updates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53840" y="2436310"/>
            <a:ext cx="6564710" cy="31466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Name Change: Now the NCC</a:t>
            </a:r>
          </a:p>
          <a:p>
            <a:endParaRPr lang="en-US" sz="1800" dirty="0"/>
          </a:p>
          <a:p>
            <a:r>
              <a:rPr lang="en-US" sz="1800" dirty="0"/>
              <a:t>State Funding for Building Renovation: $7.8 million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Interim Office Space Established</a:t>
            </a:r>
          </a:p>
          <a:p>
            <a:endParaRPr lang="en-US" sz="1800" dirty="0"/>
          </a:p>
          <a:p>
            <a:r>
              <a:rPr lang="en-US" sz="1800" dirty="0"/>
              <a:t>Many, many conversations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070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16901" y="1434578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NCC Events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59710" y="2369115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5674" y="2299011"/>
            <a:ext cx="8534500" cy="31466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en-US" sz="1800" dirty="0"/>
              <a:t>CIAB Brief- Friday, 7 October</a:t>
            </a:r>
          </a:p>
          <a:p>
            <a:pPr>
              <a:buBlip>
                <a:blip r:embed="rId2"/>
              </a:buBlip>
            </a:pPr>
            <a:endParaRPr lang="en-US" sz="1800" dirty="0"/>
          </a:p>
          <a:p>
            <a:pPr>
              <a:buBlip>
                <a:blip r:embed="rId2"/>
              </a:buBlip>
            </a:pPr>
            <a:r>
              <a:rPr lang="en-US" sz="1800" dirty="0"/>
              <a:t>Hogan-</a:t>
            </a:r>
            <a:r>
              <a:rPr lang="en-US" sz="1800" dirty="0" err="1"/>
              <a:t>Lovells</a:t>
            </a:r>
            <a:r>
              <a:rPr lang="en-US" sz="1800" dirty="0"/>
              <a:t> Cybersecurity Seminar –Thursday, 13 October</a:t>
            </a:r>
          </a:p>
          <a:p>
            <a:pPr>
              <a:buBlip>
                <a:blip r:embed="rId2"/>
              </a:buBlip>
            </a:pPr>
            <a:endParaRPr lang="en-US" sz="1800" dirty="0"/>
          </a:p>
          <a:p>
            <a:pPr>
              <a:buBlip>
                <a:blip r:embed="rId2"/>
              </a:buBlip>
            </a:pPr>
            <a:r>
              <a:rPr lang="en-US" sz="1800" dirty="0"/>
              <a:t>Colorado Technology Association-Colorado Tech Summit-Wednesday, 19 October</a:t>
            </a:r>
          </a:p>
          <a:p>
            <a:pPr>
              <a:buBlip>
                <a:blip r:embed="rId2"/>
              </a:buBlip>
            </a:pPr>
            <a:endParaRPr lang="en-US" sz="1800" dirty="0"/>
          </a:p>
          <a:p>
            <a:pPr>
              <a:buBlip>
                <a:blip r:embed="rId2"/>
              </a:buBlip>
            </a:pPr>
            <a:r>
              <a:rPr lang="en-US" sz="1800" dirty="0"/>
              <a:t>NCC Community Update-October 20th 2016</a:t>
            </a:r>
          </a:p>
          <a:p>
            <a:pPr>
              <a:buBlip>
                <a:blip r:embed="rId2"/>
              </a:buBlip>
            </a:pPr>
            <a:endParaRPr lang="en-US" sz="1800" dirty="0"/>
          </a:p>
          <a:p>
            <a:pPr>
              <a:buBlip>
                <a:blip r:embed="rId2"/>
              </a:buBlip>
            </a:pPr>
            <a:r>
              <a:rPr lang="en-US" sz="1800" dirty="0"/>
              <a:t>NCC CI’s Governor’s Symposium-13-15 November </a:t>
            </a:r>
          </a:p>
          <a:p>
            <a:pPr>
              <a:buBlip>
                <a:blip r:embed="rId2"/>
              </a:buBlip>
            </a:pPr>
            <a:endParaRPr lang="en-US" sz="1800" dirty="0"/>
          </a:p>
          <a:p>
            <a:pPr>
              <a:buBlip>
                <a:blip r:embed="rId2"/>
              </a:buBlip>
            </a:pPr>
            <a:r>
              <a:rPr lang="en-US" sz="1800" dirty="0"/>
              <a:t>NCC-OWL Board Training-16-17 November</a:t>
            </a:r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24" y="2235430"/>
            <a:ext cx="2126080" cy="521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418" y="2844154"/>
            <a:ext cx="610472" cy="6104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3950" y="4459680"/>
            <a:ext cx="1524000" cy="619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799" y="3652233"/>
            <a:ext cx="524375" cy="5243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8644" y="5952646"/>
            <a:ext cx="3241327" cy="6067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016" y="5200991"/>
            <a:ext cx="524375" cy="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0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25424" y="1545934"/>
            <a:ext cx="5406272" cy="3160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743200" algn="ctr"/>
              </a:tabLst>
            </a:pPr>
            <a:r>
              <a:rPr lang="en-US" sz="3000" b="1" kern="1400" cap="small" spc="-50" dirty="0">
                <a:solidFill>
                  <a:srgbClr val="1B25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National Cybersecurity Center</a:t>
            </a:r>
            <a:endParaRPr lang="en-US" sz="3000" kern="1400" spc="-50" dirty="0">
              <a:solidFill>
                <a:srgbClr val="1B25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i="1" cap="small" dirty="0">
                <a:solidFill>
                  <a:srgbClr val="5A5A5A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Cyber Institute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cap="small" dirty="0">
                <a:solidFill>
                  <a:srgbClr val="5A5A5A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Inaugural Conference Reception and Dinner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600" cap="small" dirty="0">
                <a:solidFill>
                  <a:srgbClr val="5A5A5A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Broadmoor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600" cap="small" dirty="0">
                <a:solidFill>
                  <a:srgbClr val="5A5A5A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Sunday, November 13, 2016</a:t>
            </a:r>
          </a:p>
          <a:p>
            <a:pPr algn="ctr">
              <a:lnSpc>
                <a:spcPct val="115000"/>
              </a:lnSpc>
            </a:pPr>
            <a:endParaRPr lang="en-US" sz="1600" cap="small" dirty="0">
              <a:solidFill>
                <a:srgbClr val="5A5A5A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1600" cap="small" dirty="0">
              <a:solidFill>
                <a:srgbClr val="5A5A5A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1600" cap="small" dirty="0">
              <a:solidFill>
                <a:srgbClr val="5A5A5A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200" b="1" u="sng" cap="small" dirty="0">
                <a:solidFill>
                  <a:srgbClr val="5A5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Sponsors </a:t>
            </a:r>
            <a:endParaRPr lang="en-US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60" y="4980460"/>
            <a:ext cx="2374900" cy="544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535" y="4861660"/>
            <a:ext cx="2365166" cy="1227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872" y="4991308"/>
            <a:ext cx="1514475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49" y="5818085"/>
            <a:ext cx="961404" cy="9237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08" y="5818085"/>
            <a:ext cx="1003382" cy="9682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776" y="6188227"/>
            <a:ext cx="1483924" cy="4253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267" y="6000156"/>
            <a:ext cx="790483" cy="80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6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9910" r="9020" b="3832"/>
          <a:stretch/>
        </p:blipFill>
        <p:spPr>
          <a:xfrm>
            <a:off x="1687484" y="250171"/>
            <a:ext cx="7456515" cy="16542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75211" y="2274188"/>
            <a:ext cx="7340139" cy="216982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Will Learn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practices for Board Director cybersecurity oversight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hackers attack companies and steal corporate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companies defend themselves against attacks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to thinking about cybersecurity risk across  the enterprise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cybersecurity – what directors can do to protect themselves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9" y="5400140"/>
            <a:ext cx="76892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16	– 17, 2016 </a:t>
            </a:r>
          </a:p>
          <a:p>
            <a:pPr algn="ctr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Broadmoor</a:t>
            </a:r>
          </a:p>
          <a:p>
            <a:pPr algn="ctr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 Springs, Colorado</a:t>
            </a:r>
          </a:p>
        </p:txBody>
      </p:sp>
      <p:sp>
        <p:nvSpPr>
          <p:cNvPr id="8" name="Rectangle 7"/>
          <p:cNvSpPr/>
          <p:nvPr/>
        </p:nvSpPr>
        <p:spPr>
          <a:xfrm>
            <a:off x="532013" y="4305513"/>
            <a:ext cx="7689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	</a:t>
            </a:r>
          </a:p>
          <a:p>
            <a:pPr algn="ctr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Featured Guest Speaker:</a:t>
            </a:r>
          </a:p>
          <a:p>
            <a:pPr algn="ctr"/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Suzanne Vautrinot </a:t>
            </a:r>
          </a:p>
        </p:txBody>
      </p:sp>
    </p:spTree>
    <p:extLst>
      <p:ext uri="{BB962C8B-B14F-4D97-AF65-F5344CB8AC3E}">
        <p14:creationId xmlns:p14="http://schemas.microsoft.com/office/powerpoint/2010/main" val="17415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25723" y="1429909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CHALLENGES/ACTIONS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74489" y="2380872"/>
            <a:ext cx="7219882" cy="42411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Expectation Management</a:t>
            </a:r>
          </a:p>
          <a:p>
            <a:r>
              <a:rPr lang="en-US" sz="1800" b="1" dirty="0"/>
              <a:t>Identifying Resources</a:t>
            </a:r>
          </a:p>
          <a:p>
            <a:r>
              <a:rPr lang="en-US" sz="1800" b="1" dirty="0"/>
              <a:t>Develop the commercial plan</a:t>
            </a:r>
          </a:p>
          <a:p>
            <a:r>
              <a:rPr lang="en-US" sz="1800" b="1" dirty="0"/>
              <a:t>Development/Funding Plan </a:t>
            </a:r>
          </a:p>
          <a:p>
            <a:r>
              <a:rPr lang="en-US" sz="1800" b="1" dirty="0"/>
              <a:t>Renovate the TRW facility in Colorado Springs</a:t>
            </a:r>
          </a:p>
          <a:p>
            <a:r>
              <a:rPr lang="en-US" sz="1800" b="1" dirty="0"/>
              <a:t>NCC Initial Operational Capability---1 November 2016</a:t>
            </a:r>
          </a:p>
          <a:p>
            <a:r>
              <a:rPr lang="en-US" sz="1800" b="1" dirty="0"/>
              <a:t>Work with the private sector, military, local, state and federal agencies to develop the NCC so that it is relevant and brings value – to Colorado and to the Nation</a:t>
            </a:r>
          </a:p>
        </p:txBody>
      </p:sp>
    </p:spTree>
    <p:extLst>
      <p:ext uri="{BB962C8B-B14F-4D97-AF65-F5344CB8AC3E}">
        <p14:creationId xmlns:p14="http://schemas.microsoft.com/office/powerpoint/2010/main" val="2269161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62200" y="1391807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6663" y="2249472"/>
            <a:ext cx="7933479" cy="41068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20000"/>
              </a:lnSpc>
            </a:pPr>
            <a:r>
              <a:rPr lang="en-US" sz="1800" dirty="0"/>
              <a:t>Enthusiastic support from everyone --- private sector, military and state</a:t>
            </a:r>
          </a:p>
          <a:p>
            <a:pPr>
              <a:lnSpc>
                <a:spcPct val="220000"/>
              </a:lnSpc>
            </a:pPr>
            <a:r>
              <a:rPr lang="en-US" sz="1800" dirty="0"/>
              <a:t>Enthusiastic interest and potential support from outside Colorado</a:t>
            </a:r>
          </a:p>
          <a:p>
            <a:pPr>
              <a:lnSpc>
                <a:spcPct val="220000"/>
              </a:lnSpc>
            </a:pPr>
            <a:r>
              <a:rPr lang="en-US" sz="1800" dirty="0"/>
              <a:t>Inaugural event will be at the Broadmoor, 13-15 Nov 2016 with Cyber Institute</a:t>
            </a:r>
          </a:p>
          <a:p>
            <a:pPr>
              <a:lnSpc>
                <a:spcPct val="220000"/>
              </a:lnSpc>
            </a:pPr>
            <a:r>
              <a:rPr lang="en-US" sz="1800" dirty="0"/>
              <a:t>The NCC presents an opportunity to elevate and define Colorado as a national cybersecurity leader </a:t>
            </a:r>
          </a:p>
        </p:txBody>
      </p:sp>
    </p:spTree>
    <p:extLst>
      <p:ext uri="{BB962C8B-B14F-4D97-AF65-F5344CB8AC3E}">
        <p14:creationId xmlns:p14="http://schemas.microsoft.com/office/powerpoint/2010/main" val="3570535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59984" y="1649084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b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more information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17907" y="2835319"/>
            <a:ext cx="7175688" cy="31466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Rios</a:t>
            </a:r>
          </a:p>
          <a:p>
            <a:pPr marL="0" indent="0" algn="ctr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Chief Executive Officer</a:t>
            </a:r>
          </a:p>
          <a:p>
            <a:pPr marL="0" indent="0" algn="ctr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ed.rios@nationalcybersecuritycenter.org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 (719) 255-5225</a:t>
            </a:r>
          </a:p>
          <a:p>
            <a:pPr marL="342905" lvl="1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1867 Austin Bluffs Pkwy Suite 200</a:t>
            </a:r>
          </a:p>
          <a:p>
            <a:pPr marL="457200" lvl="1" indent="0" algn="ctr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 Springs, CO 80918</a:t>
            </a:r>
          </a:p>
          <a:p>
            <a:pPr lvl="1" algn="ctr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www.nationalcybersecuritycenter.org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58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985" y="1227395"/>
            <a:ext cx="5128956" cy="512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4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30439" y="1578202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26621" y="2211353"/>
            <a:ext cx="5974160" cy="432756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3400" b="1" dirty="0"/>
              <a:t>The Problem(s)</a:t>
            </a:r>
          </a:p>
          <a:p>
            <a:pPr marL="342900" indent="-342900">
              <a:buFont typeface="+mj-lt"/>
              <a:buAutoNum type="arabicPeriod"/>
            </a:pPr>
            <a:endParaRPr lang="en-US" sz="3400" b="1" dirty="0"/>
          </a:p>
          <a:p>
            <a:pPr marL="342900" indent="-342900">
              <a:buFont typeface="+mj-lt"/>
              <a:buAutoNum type="arabicPeriod"/>
            </a:pPr>
            <a:r>
              <a:rPr lang="en-US" sz="3400" b="1" dirty="0"/>
              <a:t>The National Cybersecurity Center (NCC)</a:t>
            </a:r>
          </a:p>
          <a:p>
            <a:pPr marL="342900" indent="-342900">
              <a:buFont typeface="+mj-lt"/>
              <a:buAutoNum type="arabicPeriod"/>
            </a:pPr>
            <a:endParaRPr lang="en-US" sz="3400" b="1" dirty="0"/>
          </a:p>
          <a:p>
            <a:pPr marL="342900" indent="-342900">
              <a:buFont typeface="+mj-lt"/>
              <a:buAutoNum type="arabicPeriod"/>
            </a:pPr>
            <a:r>
              <a:rPr lang="en-US" sz="3400" b="1" dirty="0"/>
              <a:t>Funding Status</a:t>
            </a:r>
          </a:p>
          <a:p>
            <a:pPr marL="342900" indent="-342900">
              <a:buFont typeface="+mj-lt"/>
              <a:buAutoNum type="arabicPeriod"/>
            </a:pPr>
            <a:endParaRPr lang="en-US" sz="3400" b="1" dirty="0"/>
          </a:p>
          <a:p>
            <a:pPr marL="342900" indent="-342900">
              <a:buFont typeface="+mj-lt"/>
              <a:buAutoNum type="arabicPeriod"/>
            </a:pPr>
            <a:r>
              <a:rPr lang="en-US" sz="3400" b="1" dirty="0"/>
              <a:t>The Updates</a:t>
            </a:r>
          </a:p>
          <a:p>
            <a:pPr marL="342900" indent="-342900">
              <a:buFont typeface="+mj-lt"/>
              <a:buAutoNum type="arabicPeriod"/>
            </a:pPr>
            <a:endParaRPr lang="en-US" sz="3400" b="1" dirty="0"/>
          </a:p>
          <a:p>
            <a:pPr marL="342900" indent="-342900">
              <a:buFont typeface="+mj-lt"/>
              <a:buAutoNum type="arabicPeriod"/>
            </a:pPr>
            <a:r>
              <a:rPr lang="en-US" sz="3400" b="1" dirty="0"/>
              <a:t>Upcoming Events</a:t>
            </a:r>
          </a:p>
          <a:p>
            <a:pPr marL="342900" indent="-342900">
              <a:buFont typeface="+mj-lt"/>
              <a:buAutoNum type="arabicPeriod"/>
            </a:pPr>
            <a:endParaRPr lang="en-US" sz="3400" b="1" dirty="0"/>
          </a:p>
          <a:p>
            <a:pPr marL="342900" indent="-342900">
              <a:buFont typeface="+mj-lt"/>
              <a:buAutoNum type="arabicPeriod"/>
            </a:pPr>
            <a:r>
              <a:rPr lang="en-US" sz="3400" b="1" dirty="0"/>
              <a:t>The Challenges</a:t>
            </a:r>
          </a:p>
          <a:p>
            <a:pPr marL="342900" indent="-342900">
              <a:buFont typeface="+mj-lt"/>
              <a:buAutoNum type="arabicPeriod"/>
            </a:pPr>
            <a:endParaRPr lang="en-US" sz="3400" b="1" dirty="0"/>
          </a:p>
          <a:p>
            <a:pPr marL="342900" indent="-342900">
              <a:buFont typeface="+mj-lt"/>
              <a:buAutoNum type="arabicPeriod"/>
            </a:pPr>
            <a:r>
              <a:rPr lang="en-US" sz="3400" b="1" dirty="0"/>
              <a:t>The Desired Outcomes</a:t>
            </a:r>
          </a:p>
          <a:p>
            <a:pPr marL="342900" indent="-342900">
              <a:buFont typeface="+mj-lt"/>
              <a:buAutoNum type="arabicPeriod"/>
            </a:pPr>
            <a:endParaRPr lang="en-US" sz="3400" b="1" dirty="0"/>
          </a:p>
          <a:p>
            <a:pPr marL="342900" indent="-342900">
              <a:buFont typeface="+mj-lt"/>
              <a:buAutoNum type="arabicPeriod"/>
            </a:pPr>
            <a:r>
              <a:rPr lang="en-US" sz="3400" b="1" dirty="0"/>
              <a:t>Conclusions</a:t>
            </a:r>
          </a:p>
          <a:p>
            <a:pPr marL="0" indent="0">
              <a:buNone/>
            </a:pPr>
            <a:endParaRPr lang="en-US" sz="3400" b="1" dirty="0"/>
          </a:p>
          <a:p>
            <a:pPr marL="342900" indent="-342900">
              <a:buFont typeface="+mj-lt"/>
              <a:buAutoNum type="arabicPeriod"/>
            </a:pPr>
            <a:endParaRPr lang="en-US" sz="2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9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08409" y="1561007"/>
            <a:ext cx="7726497" cy="5526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60911" y="2372441"/>
            <a:ext cx="7583089" cy="412086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/>
            <a:r>
              <a:rPr lang="en-US" sz="2100" dirty="0"/>
              <a:t>Lack of knowledge in cybersecurity across the country </a:t>
            </a:r>
          </a:p>
          <a:p>
            <a:pPr marL="214313" indent="-214313"/>
            <a:r>
              <a:rPr lang="en-US" sz="2100" dirty="0"/>
              <a:t>Workforce Opportunities – Thousands of Jobs</a:t>
            </a:r>
          </a:p>
          <a:p>
            <a:pPr marL="214313" indent="-214313"/>
            <a:r>
              <a:rPr lang="en-US" sz="2100" dirty="0"/>
              <a:t>Huge national vulnerability – “Unfortunate 50,000”</a:t>
            </a:r>
          </a:p>
          <a:p>
            <a:pPr marL="214313" indent="-214313"/>
            <a:r>
              <a:rPr lang="en-US" sz="2100" dirty="0"/>
              <a:t>Federal agencies need partners to improve cyber operations</a:t>
            </a:r>
          </a:p>
          <a:p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62200" y="1557845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NCC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62200" y="2443135"/>
            <a:ext cx="6392636" cy="24162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75" dirty="0"/>
              <a:t>The National Cybersecurity Center (NCC) is a 501c(3) located in Colorado Springs, developed through a private-public partnership (P3) to create the leading cybersecurity Rapid Response Center, research lab and commercialization and workforce development center, and an Institute for education and training of elected officials</a:t>
            </a:r>
            <a:r>
              <a:rPr lang="en-US" sz="2100" b="1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58861" y="1690019"/>
            <a:ext cx="5290157" cy="7877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NCC MISSION &amp; VISION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51607" y="2477818"/>
            <a:ext cx="7583461" cy="3510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25" b="1" u="sng" dirty="0"/>
              <a:t>Mission</a:t>
            </a:r>
            <a:endParaRPr lang="en-US" sz="2025" u="sng" dirty="0"/>
          </a:p>
          <a:p>
            <a:pPr marL="0" indent="0">
              <a:buNone/>
            </a:pPr>
            <a:r>
              <a:rPr lang="en-US" sz="2025" i="1" dirty="0"/>
              <a:t>NCC provides collaborative cybersecurity response services with comprehensive knowledge and capabilities through training, education, and research. </a:t>
            </a:r>
          </a:p>
          <a:p>
            <a:pPr marL="0" indent="0">
              <a:buNone/>
            </a:pPr>
            <a:br>
              <a:rPr lang="en-US" sz="2025" b="1" dirty="0"/>
            </a:br>
            <a:endParaRPr lang="en-US" sz="2025" dirty="0"/>
          </a:p>
          <a:p>
            <a:pPr marL="0" indent="0">
              <a:buNone/>
            </a:pPr>
            <a:r>
              <a:rPr lang="en-US" sz="2025" b="1" u="sng" dirty="0"/>
              <a:t>Vision</a:t>
            </a:r>
            <a:endParaRPr lang="en-US" sz="2025" dirty="0"/>
          </a:p>
          <a:p>
            <a:pPr marL="0" indent="0">
              <a:buNone/>
            </a:pPr>
            <a:r>
              <a:rPr lang="en-US" sz="2025" i="1" dirty="0"/>
              <a:t>Enabling cybersecurity information and expertise for all.</a:t>
            </a:r>
          </a:p>
          <a:p>
            <a:pPr marL="0" indent="0" algn="ctr">
              <a:buNone/>
            </a:pPr>
            <a:endParaRPr lang="en-US" sz="202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28570" y="1561891"/>
            <a:ext cx="5291535" cy="1050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OPERATIONAL ELEMENTS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630945" y="2111112"/>
            <a:ext cx="6023950" cy="100235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u="sng" dirty="0"/>
              <a:t>Cyber Institute: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Dedicated facility for federal agencies, states, cities, local governments</a:t>
            </a:r>
            <a:r>
              <a:rPr lang="en-US" sz="1500"/>
              <a:t>, and private </a:t>
            </a:r>
            <a:r>
              <a:rPr lang="en-US" sz="1500" dirty="0"/>
              <a:t>sector, to engage with real-time information on the latest trends, security, best practices and educational resources for them- as well as a place for their teams to best manage our critical assets. </a:t>
            </a:r>
          </a:p>
          <a:p>
            <a:pPr marL="342900" lvl="1" indent="0">
              <a:buNone/>
            </a:pPr>
            <a:endParaRPr lang="en-US" sz="1500" dirty="0"/>
          </a:p>
          <a:p>
            <a:pPr marL="257169" lvl="1" indent="0">
              <a:buNone/>
            </a:pPr>
            <a:endParaRPr lang="en-US" sz="1500" dirty="0"/>
          </a:p>
          <a:p>
            <a:pPr marL="257169" lvl="1" indent="0">
              <a:buNone/>
            </a:pP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1630945" y="4801508"/>
            <a:ext cx="594160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b="1" u="sng" dirty="0"/>
              <a:t>Cyber Research, Education and Training Center (CRETC):</a:t>
            </a:r>
          </a:p>
          <a:p>
            <a:pPr marL="160731" indent="-160731">
              <a:buFont typeface="Wingdings" panose="05000000000000000000" pitchFamily="2" charset="2"/>
              <a:buChar char="Ø"/>
            </a:pPr>
            <a:r>
              <a:rPr lang="en-US" sz="1500" dirty="0"/>
              <a:t>Dedicated center focused on workforce development. Will operate the cyber research center.  The CRETC will be staffed  with a strong, collaborative network with leading minds and institutions around the U.S.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59641" y="3502507"/>
            <a:ext cx="596655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b="1" u="sng" dirty="0"/>
              <a:t>Rapid Response Center (RRC):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/>
              <a:t>Dedicated facility staffed by leading experts, vendors, and partners (public &amp; private) who assist the  members of the NCC in the instance of an attack.</a:t>
            </a:r>
          </a:p>
        </p:txBody>
      </p:sp>
    </p:spTree>
    <p:extLst>
      <p:ext uri="{BB962C8B-B14F-4D97-AF65-F5344CB8AC3E}">
        <p14:creationId xmlns:p14="http://schemas.microsoft.com/office/powerpoint/2010/main" val="187684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91087" y="6492874"/>
            <a:ext cx="2057400" cy="365125"/>
          </a:xfrm>
        </p:spPr>
        <p:txBody>
          <a:bodyPr/>
          <a:lstStyle/>
          <a:p>
            <a:fld id="{4D474C87-C3B3-47C4-8C35-BA97DDFFB4B7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5033" y="3646025"/>
            <a:ext cx="879676" cy="369332"/>
          </a:xfrm>
          <a:prstGeom prst="rect">
            <a:avLst/>
          </a:prstGeom>
          <a:solidFill>
            <a:srgbClr val="646464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5033" y="3646025"/>
            <a:ext cx="740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NCX</a:t>
            </a:r>
          </a:p>
        </p:txBody>
      </p:sp>
    </p:spTree>
    <p:extLst>
      <p:ext uri="{BB962C8B-B14F-4D97-AF65-F5344CB8AC3E}">
        <p14:creationId xmlns:p14="http://schemas.microsoft.com/office/powerpoint/2010/main" val="83611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93758" y="1553224"/>
            <a:ext cx="5291535" cy="9177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 GOVERNANCE</a:t>
            </a:r>
            <a:endParaRPr lang="en-US" sz="112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20176" y="2470986"/>
            <a:ext cx="6605208" cy="23599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Separate Advisory Boards for each of the 3 components</a:t>
            </a:r>
          </a:p>
          <a:p>
            <a:r>
              <a:rPr lang="en-US" sz="1600" dirty="0"/>
              <a:t>Responsible for overseeing the development of the component to include business plan</a:t>
            </a:r>
          </a:p>
          <a:p>
            <a:r>
              <a:rPr lang="en-US" sz="1600" dirty="0"/>
              <a:t>Chair of each Advisory Board sits on the NCC Board of Directors</a:t>
            </a:r>
          </a:p>
          <a:p>
            <a:r>
              <a:rPr lang="en-US" sz="1600" dirty="0"/>
              <a:t>Each Advisory Board will consist of 6-10 members</a:t>
            </a:r>
          </a:p>
          <a:p>
            <a:pPr marL="0" indent="0">
              <a:buNone/>
            </a:pPr>
            <a:endParaRPr lang="en-US" sz="1350" b="1" dirty="0"/>
          </a:p>
        </p:txBody>
      </p:sp>
      <p:sp>
        <p:nvSpPr>
          <p:cNvPr id="6" name="Rectangle 5"/>
          <p:cNvSpPr/>
          <p:nvPr/>
        </p:nvSpPr>
        <p:spPr>
          <a:xfrm>
            <a:off x="1778109" y="4762650"/>
            <a:ext cx="64005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Rapid Response Center (RRC)- (</a:t>
            </a:r>
            <a:r>
              <a:rPr lang="en-US" sz="1600" dirty="0"/>
              <a:t>Dave Anderson &amp; Mike </a:t>
            </a:r>
            <a:r>
              <a:rPr lang="en-US" sz="1600" dirty="0" err="1"/>
              <a:t>Marcotte</a:t>
            </a:r>
            <a:r>
              <a:rPr lang="en-US" sz="1600" dirty="0"/>
              <a:t>)</a:t>
            </a:r>
          </a:p>
          <a:p>
            <a:pPr algn="ctr"/>
            <a:r>
              <a:rPr lang="en-US" sz="1600" b="1" dirty="0"/>
              <a:t>Cyber Institute- </a:t>
            </a:r>
            <a:r>
              <a:rPr lang="en-US" sz="1600" dirty="0"/>
              <a:t>(Kyle Hybl)</a:t>
            </a:r>
          </a:p>
          <a:p>
            <a:pPr algn="ctr"/>
            <a:r>
              <a:rPr lang="en-US" sz="1600" b="1" dirty="0"/>
              <a:t>Cyber Research, Education &amp; Training Center (CRETC)- </a:t>
            </a:r>
            <a:r>
              <a:rPr lang="en-US" sz="1600" dirty="0"/>
              <a:t>(Martin Wood)</a:t>
            </a:r>
          </a:p>
        </p:txBody>
      </p:sp>
    </p:spTree>
    <p:extLst>
      <p:ext uri="{BB962C8B-B14F-4D97-AF65-F5344CB8AC3E}">
        <p14:creationId xmlns:p14="http://schemas.microsoft.com/office/powerpoint/2010/main" val="254197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74C87-C3B3-47C4-8C35-BA97DDFFB4B7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012" t="8250"/>
          <a:stretch/>
        </p:blipFill>
        <p:spPr>
          <a:xfrm>
            <a:off x="1349610" y="1845425"/>
            <a:ext cx="7165740" cy="4693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6290" y="1414538"/>
            <a:ext cx="57690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NCC Pillar Advisory Board Members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65500" y="2654300"/>
            <a:ext cx="2927350" cy="298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02050" y="2654300"/>
            <a:ext cx="212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B25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 Rios</a:t>
            </a:r>
          </a:p>
        </p:txBody>
      </p:sp>
    </p:spTree>
    <p:extLst>
      <p:ext uri="{BB962C8B-B14F-4D97-AF65-F5344CB8AC3E}">
        <p14:creationId xmlns:p14="http://schemas.microsoft.com/office/powerpoint/2010/main" val="109138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National%20Cybersecurity%20Center%20Brief%20OCT%202016-NDIA</Template>
  <TotalTime>265</TotalTime>
  <Words>763</Words>
  <Application>Microsoft Office PowerPoint</Application>
  <PresentationFormat>On-screen Show (4:3)</PresentationFormat>
  <Paragraphs>208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MS Gothic</vt:lpstr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Custom Design</vt:lpstr>
      <vt:lpstr>National Cybersecurity  Center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UCCS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Cybersecurity  Center</dc:title>
  <dc:creator>Ashley Keller</dc:creator>
  <cp:lastModifiedBy>PAT WILLIAMS</cp:lastModifiedBy>
  <cp:revision>7</cp:revision>
  <cp:lastPrinted>2016-10-20T14:21:47Z</cp:lastPrinted>
  <dcterms:created xsi:type="dcterms:W3CDTF">2016-10-19T12:44:57Z</dcterms:created>
  <dcterms:modified xsi:type="dcterms:W3CDTF">2016-10-20T20:08:03Z</dcterms:modified>
</cp:coreProperties>
</file>