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66" r:id="rId3"/>
    <p:sldId id="257" r:id="rId4"/>
    <p:sldId id="259" r:id="rId5"/>
    <p:sldId id="258" r:id="rId6"/>
    <p:sldId id="260" r:id="rId7"/>
    <p:sldId id="261" r:id="rId8"/>
    <p:sldId id="263" r:id="rId9"/>
    <p:sldId id="262" r:id="rId10"/>
    <p:sldId id="265"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FF"/>
    <a:srgbClr val="FF0000"/>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1" d="100"/>
          <a:sy n="71" d="100"/>
        </p:scale>
        <p:origin x="72" y="12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78B38-7995-43A1-8D4D-B12E92BAD74E}"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677ED645-4EE5-43CE-BCAA-90CF60552D0D}">
      <dgm:prSet phldrT="[Text]"/>
      <dgm:spPr>
        <a:solidFill>
          <a:srgbClr val="CCECFF">
            <a:alpha val="49804"/>
          </a:srgbClr>
        </a:solidFill>
      </dgm:spPr>
      <dgm:t>
        <a:bodyPr/>
        <a:lstStyle/>
        <a:p>
          <a:endParaRPr lang="en-US" dirty="0">
            <a:solidFill>
              <a:schemeClr val="tx2">
                <a:lumMod val="60000"/>
                <a:lumOff val="40000"/>
              </a:schemeClr>
            </a:solidFill>
          </a:endParaRPr>
        </a:p>
      </dgm:t>
    </dgm:pt>
    <dgm:pt modelId="{1F6545D3-1117-4406-AEA1-31F424228640}" type="parTrans" cxnId="{54856F86-173B-40A8-B061-A50E456BA8DE}">
      <dgm:prSet/>
      <dgm:spPr/>
      <dgm:t>
        <a:bodyPr/>
        <a:lstStyle/>
        <a:p>
          <a:endParaRPr lang="en-US"/>
        </a:p>
      </dgm:t>
    </dgm:pt>
    <dgm:pt modelId="{19C59325-B1CD-4228-8C63-6F28B1803DD7}" type="sibTrans" cxnId="{54856F86-173B-40A8-B061-A50E456BA8DE}">
      <dgm:prSet/>
      <dgm:spPr/>
      <dgm:t>
        <a:bodyPr/>
        <a:lstStyle/>
        <a:p>
          <a:endParaRPr lang="en-US"/>
        </a:p>
      </dgm:t>
    </dgm:pt>
    <dgm:pt modelId="{D94C7BB8-0ADC-4B8F-B1A7-0AB2BAADE514}">
      <dgm:prSet phldrT="[Text]"/>
      <dgm:spPr>
        <a:solidFill>
          <a:srgbClr val="0000FF">
            <a:alpha val="49804"/>
          </a:srgbClr>
        </a:solidFill>
      </dgm:spPr>
      <dgm:t>
        <a:bodyPr/>
        <a:lstStyle/>
        <a:p>
          <a:r>
            <a:rPr lang="en-US" b="1" dirty="0">
              <a:solidFill>
                <a:srgbClr val="FFFF00"/>
              </a:solidFill>
            </a:rPr>
            <a:t>Cyber</a:t>
          </a:r>
        </a:p>
        <a:p>
          <a:r>
            <a:rPr lang="en-US" b="1" dirty="0">
              <a:solidFill>
                <a:srgbClr val="FFFF00"/>
              </a:solidFill>
            </a:rPr>
            <a:t>Institute</a:t>
          </a:r>
        </a:p>
      </dgm:t>
    </dgm:pt>
    <dgm:pt modelId="{D49C90A8-D218-4D4C-B9FF-F1091595587D}" type="parTrans" cxnId="{8956655B-3BE0-4B5D-9B72-1D4E2C53F98A}">
      <dgm:prSet/>
      <dgm:spPr/>
      <dgm:t>
        <a:bodyPr/>
        <a:lstStyle/>
        <a:p>
          <a:endParaRPr lang="en-US"/>
        </a:p>
      </dgm:t>
    </dgm:pt>
    <dgm:pt modelId="{03A251A2-E68D-4300-B59F-6E73CC5020E4}" type="sibTrans" cxnId="{8956655B-3BE0-4B5D-9B72-1D4E2C53F98A}">
      <dgm:prSet/>
      <dgm:spPr/>
      <dgm:t>
        <a:bodyPr/>
        <a:lstStyle/>
        <a:p>
          <a:endParaRPr lang="en-US"/>
        </a:p>
      </dgm:t>
    </dgm:pt>
    <dgm:pt modelId="{2B2D43AB-C6DB-4B3D-BBB6-C1C9C0F0305E}">
      <dgm:prSet phldrT="[Text]"/>
      <dgm:spPr>
        <a:solidFill>
          <a:srgbClr val="0000FF">
            <a:alpha val="50000"/>
          </a:srgbClr>
        </a:solidFill>
      </dgm:spPr>
      <dgm:t>
        <a:bodyPr/>
        <a:lstStyle/>
        <a:p>
          <a:r>
            <a:rPr lang="en-US" b="1" dirty="0">
              <a:solidFill>
                <a:srgbClr val="FFFF00"/>
              </a:solidFill>
            </a:rPr>
            <a:t>Rapid Response</a:t>
          </a:r>
        </a:p>
      </dgm:t>
    </dgm:pt>
    <dgm:pt modelId="{5C4848B9-33A4-4225-9C14-71C897632823}" type="parTrans" cxnId="{9DF6A1B2-EF6D-4B22-9841-4CF7242437D7}">
      <dgm:prSet/>
      <dgm:spPr/>
      <dgm:t>
        <a:bodyPr/>
        <a:lstStyle/>
        <a:p>
          <a:endParaRPr lang="en-US"/>
        </a:p>
      </dgm:t>
    </dgm:pt>
    <dgm:pt modelId="{2811A200-BCC8-4197-9E12-9324BA6BEAD4}" type="sibTrans" cxnId="{9DF6A1B2-EF6D-4B22-9841-4CF7242437D7}">
      <dgm:prSet/>
      <dgm:spPr/>
      <dgm:t>
        <a:bodyPr/>
        <a:lstStyle/>
        <a:p>
          <a:endParaRPr lang="en-US"/>
        </a:p>
      </dgm:t>
    </dgm:pt>
    <dgm:pt modelId="{CD163FFF-0F27-4CD8-A4B1-21F8658C290F}">
      <dgm:prSet phldrT="[Text]" custT="1"/>
      <dgm:spPr>
        <a:solidFill>
          <a:srgbClr val="0000FF">
            <a:alpha val="50000"/>
          </a:srgbClr>
        </a:solidFill>
      </dgm:spPr>
      <dgm:t>
        <a:bodyPr/>
        <a:lstStyle/>
        <a:p>
          <a:r>
            <a:rPr lang="en-US" sz="1900" b="1" dirty="0">
              <a:solidFill>
                <a:srgbClr val="FFFF00"/>
              </a:solidFill>
            </a:rPr>
            <a:t>CRETC</a:t>
          </a:r>
        </a:p>
        <a:p>
          <a:r>
            <a:rPr lang="en-US" sz="1000" b="1" dirty="0">
              <a:solidFill>
                <a:srgbClr val="FFFF00"/>
              </a:solidFill>
            </a:rPr>
            <a:t>(Cyber Research, Education, &amp; Training Center</a:t>
          </a:r>
          <a:r>
            <a:rPr lang="en-US" sz="1000" dirty="0">
              <a:solidFill>
                <a:srgbClr val="FFFF00"/>
              </a:solidFill>
            </a:rPr>
            <a:t>)</a:t>
          </a:r>
        </a:p>
      </dgm:t>
    </dgm:pt>
    <dgm:pt modelId="{1B551D29-F3E9-48A6-803F-CC9372F02EF9}" type="parTrans" cxnId="{B4C243A2-C5FD-46F6-97BA-32B9E29F4577}">
      <dgm:prSet/>
      <dgm:spPr/>
      <dgm:t>
        <a:bodyPr/>
        <a:lstStyle/>
        <a:p>
          <a:endParaRPr lang="en-US"/>
        </a:p>
      </dgm:t>
    </dgm:pt>
    <dgm:pt modelId="{36F9B63A-8665-4F99-924E-29B1A02FE079}" type="sibTrans" cxnId="{B4C243A2-C5FD-46F6-97BA-32B9E29F4577}">
      <dgm:prSet/>
      <dgm:spPr/>
      <dgm:t>
        <a:bodyPr/>
        <a:lstStyle/>
        <a:p>
          <a:endParaRPr lang="en-US"/>
        </a:p>
      </dgm:t>
    </dgm:pt>
    <dgm:pt modelId="{1118CB42-83B7-438A-A746-D0D31BF4FAF5}" type="pres">
      <dgm:prSet presAssocID="{82178B38-7995-43A1-8D4D-B12E92BAD74E}" presName="composite" presStyleCnt="0">
        <dgm:presLayoutVars>
          <dgm:chMax val="1"/>
          <dgm:dir/>
          <dgm:resizeHandles val="exact"/>
        </dgm:presLayoutVars>
      </dgm:prSet>
      <dgm:spPr/>
    </dgm:pt>
    <dgm:pt modelId="{B220B250-CDE5-496F-85C4-F97F71D805DD}" type="pres">
      <dgm:prSet presAssocID="{82178B38-7995-43A1-8D4D-B12E92BAD74E}" presName="radial" presStyleCnt="0">
        <dgm:presLayoutVars>
          <dgm:animLvl val="ctr"/>
        </dgm:presLayoutVars>
      </dgm:prSet>
      <dgm:spPr/>
    </dgm:pt>
    <dgm:pt modelId="{AE0307E4-9C0F-48DC-821D-D28B2667A89A}" type="pres">
      <dgm:prSet presAssocID="{677ED645-4EE5-43CE-BCAA-90CF60552D0D}" presName="centerShape" presStyleLbl="vennNode1" presStyleIdx="0" presStyleCnt="4" custScaleX="151751" custScaleY="150157" custLinFactNeighborX="804" custLinFactNeighborY="-804"/>
      <dgm:spPr/>
    </dgm:pt>
    <dgm:pt modelId="{784E64BB-AD0B-4EC3-9C1D-0D00FC21FDAC}" type="pres">
      <dgm:prSet presAssocID="{D94C7BB8-0ADC-4B8F-B1A7-0AB2BAADE514}" presName="node" presStyleLbl="vennNode1" presStyleIdx="1" presStyleCnt="4" custScaleX="107406" custScaleY="110181" custRadScaleRad="52659" custRadScaleInc="-116930">
        <dgm:presLayoutVars>
          <dgm:bulletEnabled val="1"/>
        </dgm:presLayoutVars>
      </dgm:prSet>
      <dgm:spPr/>
    </dgm:pt>
    <dgm:pt modelId="{286CA5C7-08E7-4C4B-A513-B42F54907FD0}" type="pres">
      <dgm:prSet presAssocID="{2B2D43AB-C6DB-4B3D-BBB6-C1C9C0F0305E}" presName="node" presStyleLbl="vennNode1" presStyleIdx="2" presStyleCnt="4" custScaleX="108513" custScaleY="108220" custRadScaleRad="55289" custRadScaleInc="12291">
        <dgm:presLayoutVars>
          <dgm:bulletEnabled val="1"/>
        </dgm:presLayoutVars>
      </dgm:prSet>
      <dgm:spPr/>
    </dgm:pt>
    <dgm:pt modelId="{CB69A03E-9123-477C-9419-DBA4973F6ABF}" type="pres">
      <dgm:prSet presAssocID="{CD163FFF-0F27-4CD8-A4B1-21F8658C290F}" presName="node" presStyleLbl="vennNode1" presStyleIdx="3" presStyleCnt="4" custScaleX="112951" custScaleY="105292" custRadScaleRad="21082" custRadScaleInc="103697">
        <dgm:presLayoutVars>
          <dgm:bulletEnabled val="1"/>
        </dgm:presLayoutVars>
      </dgm:prSet>
      <dgm:spPr/>
    </dgm:pt>
  </dgm:ptLst>
  <dgm:cxnLst>
    <dgm:cxn modelId="{54856F86-173B-40A8-B061-A50E456BA8DE}" srcId="{82178B38-7995-43A1-8D4D-B12E92BAD74E}" destId="{677ED645-4EE5-43CE-BCAA-90CF60552D0D}" srcOrd="0" destOrd="0" parTransId="{1F6545D3-1117-4406-AEA1-31F424228640}" sibTransId="{19C59325-B1CD-4228-8C63-6F28B1803DD7}"/>
    <dgm:cxn modelId="{308580BE-B9E8-492B-AD89-9FBAD1B68EC1}" type="presOf" srcId="{D94C7BB8-0ADC-4B8F-B1A7-0AB2BAADE514}" destId="{784E64BB-AD0B-4EC3-9C1D-0D00FC21FDAC}" srcOrd="0" destOrd="0" presId="urn:microsoft.com/office/officeart/2005/8/layout/radial3"/>
    <dgm:cxn modelId="{AD6CAC2C-F8F5-42CE-ADE5-4BCD9AC0FBD4}" type="presOf" srcId="{82178B38-7995-43A1-8D4D-B12E92BAD74E}" destId="{1118CB42-83B7-438A-A746-D0D31BF4FAF5}" srcOrd="0" destOrd="0" presId="urn:microsoft.com/office/officeart/2005/8/layout/radial3"/>
    <dgm:cxn modelId="{8956655B-3BE0-4B5D-9B72-1D4E2C53F98A}" srcId="{677ED645-4EE5-43CE-BCAA-90CF60552D0D}" destId="{D94C7BB8-0ADC-4B8F-B1A7-0AB2BAADE514}" srcOrd="0" destOrd="0" parTransId="{D49C90A8-D218-4D4C-B9FF-F1091595587D}" sibTransId="{03A251A2-E68D-4300-B59F-6E73CC5020E4}"/>
    <dgm:cxn modelId="{14AC39CF-027C-455A-B892-5EB3863026A2}" type="presOf" srcId="{2B2D43AB-C6DB-4B3D-BBB6-C1C9C0F0305E}" destId="{286CA5C7-08E7-4C4B-A513-B42F54907FD0}" srcOrd="0" destOrd="0" presId="urn:microsoft.com/office/officeart/2005/8/layout/radial3"/>
    <dgm:cxn modelId="{B4C243A2-C5FD-46F6-97BA-32B9E29F4577}" srcId="{677ED645-4EE5-43CE-BCAA-90CF60552D0D}" destId="{CD163FFF-0F27-4CD8-A4B1-21F8658C290F}" srcOrd="2" destOrd="0" parTransId="{1B551D29-F3E9-48A6-803F-CC9372F02EF9}" sibTransId="{36F9B63A-8665-4F99-924E-29B1A02FE079}"/>
    <dgm:cxn modelId="{E98B4E2E-1BB7-4B81-8854-A835FC6E6DE9}" type="presOf" srcId="{CD163FFF-0F27-4CD8-A4B1-21F8658C290F}" destId="{CB69A03E-9123-477C-9419-DBA4973F6ABF}" srcOrd="0" destOrd="0" presId="urn:microsoft.com/office/officeart/2005/8/layout/radial3"/>
    <dgm:cxn modelId="{DB4B60A1-E0BF-4F90-AE46-7BAF9138D1C6}" type="presOf" srcId="{677ED645-4EE5-43CE-BCAA-90CF60552D0D}" destId="{AE0307E4-9C0F-48DC-821D-D28B2667A89A}" srcOrd="0" destOrd="0" presId="urn:microsoft.com/office/officeart/2005/8/layout/radial3"/>
    <dgm:cxn modelId="{9DF6A1B2-EF6D-4B22-9841-4CF7242437D7}" srcId="{677ED645-4EE5-43CE-BCAA-90CF60552D0D}" destId="{2B2D43AB-C6DB-4B3D-BBB6-C1C9C0F0305E}" srcOrd="1" destOrd="0" parTransId="{5C4848B9-33A4-4225-9C14-71C897632823}" sibTransId="{2811A200-BCC8-4197-9E12-9324BA6BEAD4}"/>
    <dgm:cxn modelId="{B808598B-01F9-4FAB-8D09-6C827D748031}" type="presParOf" srcId="{1118CB42-83B7-438A-A746-D0D31BF4FAF5}" destId="{B220B250-CDE5-496F-85C4-F97F71D805DD}" srcOrd="0" destOrd="0" presId="urn:microsoft.com/office/officeart/2005/8/layout/radial3"/>
    <dgm:cxn modelId="{F89BC684-3E7A-4A65-AF50-301D183643E4}" type="presParOf" srcId="{B220B250-CDE5-496F-85C4-F97F71D805DD}" destId="{AE0307E4-9C0F-48DC-821D-D28B2667A89A}" srcOrd="0" destOrd="0" presId="urn:microsoft.com/office/officeart/2005/8/layout/radial3"/>
    <dgm:cxn modelId="{6DAEAC4E-C1C7-444E-AAB5-26342097D8DB}" type="presParOf" srcId="{B220B250-CDE5-496F-85C4-F97F71D805DD}" destId="{784E64BB-AD0B-4EC3-9C1D-0D00FC21FDAC}" srcOrd="1" destOrd="0" presId="urn:microsoft.com/office/officeart/2005/8/layout/radial3"/>
    <dgm:cxn modelId="{E61B39A5-5F48-4145-8B62-20B1254C5EC6}" type="presParOf" srcId="{B220B250-CDE5-496F-85C4-F97F71D805DD}" destId="{286CA5C7-08E7-4C4B-A513-B42F54907FD0}" srcOrd="2" destOrd="0" presId="urn:microsoft.com/office/officeart/2005/8/layout/radial3"/>
    <dgm:cxn modelId="{F95EF60D-CF42-4C56-8079-05A1FEE7180F}" type="presParOf" srcId="{B220B250-CDE5-496F-85C4-F97F71D805DD}" destId="{CB69A03E-9123-477C-9419-DBA4973F6ABF}"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307E4-9C0F-48DC-821D-D28B2667A89A}">
      <dsp:nvSpPr>
        <dsp:cNvPr id="0" name=""/>
        <dsp:cNvSpPr/>
      </dsp:nvSpPr>
      <dsp:spPr>
        <a:xfrm>
          <a:off x="1193850" y="350422"/>
          <a:ext cx="3788226" cy="3748434"/>
        </a:xfrm>
        <a:prstGeom prst="ellipse">
          <a:avLst/>
        </a:prstGeom>
        <a:solidFill>
          <a:srgbClr val="CCECFF">
            <a:alpha val="49804"/>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solidFill>
              <a:schemeClr val="tx2">
                <a:lumMod val="60000"/>
                <a:lumOff val="40000"/>
              </a:schemeClr>
            </a:solidFill>
          </a:endParaRPr>
        </a:p>
      </dsp:txBody>
      <dsp:txXfrm>
        <a:off x="1748623" y="899367"/>
        <a:ext cx="2678680" cy="2650544"/>
      </dsp:txXfrm>
    </dsp:sp>
    <dsp:sp modelId="{784E64BB-AD0B-4EC3-9C1D-0D00FC21FDAC}">
      <dsp:nvSpPr>
        <dsp:cNvPr id="0" name=""/>
        <dsp:cNvSpPr/>
      </dsp:nvSpPr>
      <dsp:spPr>
        <a:xfrm>
          <a:off x="1845428" y="2221303"/>
          <a:ext cx="1340611" cy="1375248"/>
        </a:xfrm>
        <a:prstGeom prst="ellipse">
          <a:avLst/>
        </a:prstGeom>
        <a:solidFill>
          <a:srgbClr val="0000FF">
            <a:alpha val="49804"/>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FFFF00"/>
              </a:solidFill>
            </a:rPr>
            <a:t>Cyber</a:t>
          </a:r>
        </a:p>
        <a:p>
          <a:pPr marL="0" lvl="0" indent="0" algn="ctr" defTabSz="666750">
            <a:lnSpc>
              <a:spcPct val="90000"/>
            </a:lnSpc>
            <a:spcBef>
              <a:spcPct val="0"/>
            </a:spcBef>
            <a:spcAft>
              <a:spcPct val="35000"/>
            </a:spcAft>
            <a:buNone/>
          </a:pPr>
          <a:r>
            <a:rPr lang="en-US" sz="1500" b="1" kern="1200" dirty="0">
              <a:solidFill>
                <a:srgbClr val="FFFF00"/>
              </a:solidFill>
            </a:rPr>
            <a:t>Institute</a:t>
          </a:r>
        </a:p>
      </dsp:txBody>
      <dsp:txXfrm>
        <a:off x="2041756" y="2422703"/>
        <a:ext cx="947955" cy="972448"/>
      </dsp:txXfrm>
    </dsp:sp>
    <dsp:sp modelId="{286CA5C7-08E7-4C4B-A513-B42F54907FD0}">
      <dsp:nvSpPr>
        <dsp:cNvPr id="0" name=""/>
        <dsp:cNvSpPr/>
      </dsp:nvSpPr>
      <dsp:spPr>
        <a:xfrm>
          <a:off x="3022354" y="2207532"/>
          <a:ext cx="1354428" cy="1350771"/>
        </a:xfrm>
        <a:prstGeom prst="ellipse">
          <a:avLst/>
        </a:prstGeom>
        <a:solidFill>
          <a:srgbClr val="0000FF">
            <a:alpha val="50000"/>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rgbClr val="FFFF00"/>
              </a:solidFill>
            </a:rPr>
            <a:t>Rapid Response</a:t>
          </a:r>
        </a:p>
      </dsp:txBody>
      <dsp:txXfrm>
        <a:off x="3220705" y="2405348"/>
        <a:ext cx="957726" cy="955139"/>
      </dsp:txXfrm>
    </dsp:sp>
    <dsp:sp modelId="{CB69A03E-9123-477C-9419-DBA4973F6ABF}">
      <dsp:nvSpPr>
        <dsp:cNvPr id="0" name=""/>
        <dsp:cNvSpPr/>
      </dsp:nvSpPr>
      <dsp:spPr>
        <a:xfrm>
          <a:off x="2383422" y="1252275"/>
          <a:ext cx="1409822" cy="1314225"/>
        </a:xfrm>
        <a:prstGeom prst="ellipse">
          <a:avLst/>
        </a:prstGeom>
        <a:solidFill>
          <a:srgbClr val="0000FF">
            <a:alpha val="50000"/>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FFFF00"/>
              </a:solidFill>
            </a:rPr>
            <a:t>CRETC</a:t>
          </a:r>
        </a:p>
        <a:p>
          <a:pPr marL="0" lvl="0" indent="0" algn="ctr" defTabSz="844550">
            <a:lnSpc>
              <a:spcPct val="90000"/>
            </a:lnSpc>
            <a:spcBef>
              <a:spcPct val="0"/>
            </a:spcBef>
            <a:spcAft>
              <a:spcPct val="35000"/>
            </a:spcAft>
            <a:buNone/>
          </a:pPr>
          <a:r>
            <a:rPr lang="en-US" sz="1000" b="1" kern="1200" dirty="0">
              <a:solidFill>
                <a:srgbClr val="FFFF00"/>
              </a:solidFill>
            </a:rPr>
            <a:t>(Cyber Research, Education, &amp; Training Center</a:t>
          </a:r>
          <a:r>
            <a:rPr lang="en-US" sz="1000" kern="1200" dirty="0">
              <a:solidFill>
                <a:srgbClr val="FFFF00"/>
              </a:solidFill>
            </a:rPr>
            <a:t>)</a:t>
          </a:r>
        </a:p>
      </dsp:txBody>
      <dsp:txXfrm>
        <a:off x="2589886" y="1444739"/>
        <a:ext cx="996894" cy="92929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410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057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1777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149473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0365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2846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2491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577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600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760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094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4919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147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729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130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99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279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0"/>
            <a:duotone>
              <a:schemeClr val="bg2">
                <a:shade val="69000"/>
                <a:hueMod val="108000"/>
                <a:satMod val="164000"/>
                <a:lumMod val="74000"/>
              </a:schemeClr>
              <a:schemeClr val="bg2">
                <a:tint val="96000"/>
                <a:hueMod val="88000"/>
                <a:satMod val="140000"/>
                <a:lumMod val="132000"/>
              </a:schemeClr>
            </a:duotone>
            <a:lum/>
          </a:blip>
          <a:srcRect/>
          <a:stretch>
            <a:fillRect/>
          </a:stretch>
        </a:blip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9/30/2016</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6611706"/>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663" y="1768979"/>
            <a:ext cx="8622707" cy="2504201"/>
          </a:xfrm>
        </p:spPr>
        <p:txBody>
          <a:bodyPr/>
          <a:lstStyle/>
          <a:p>
            <a:r>
              <a:rPr lang="en-US" sz="6600" dirty="0"/>
              <a:t>National Cyber</a:t>
            </a:r>
            <a:br>
              <a:rPr lang="en-US" sz="6600" dirty="0"/>
            </a:br>
            <a:r>
              <a:rPr lang="en-US" sz="6600" dirty="0"/>
              <a:t>Intelligence Center</a:t>
            </a:r>
          </a:p>
        </p:txBody>
      </p:sp>
      <p:sp>
        <p:nvSpPr>
          <p:cNvPr id="3" name="Subtitle 2"/>
          <p:cNvSpPr>
            <a:spLocks noGrp="1"/>
          </p:cNvSpPr>
          <p:nvPr>
            <p:ph type="subTitle" idx="1"/>
          </p:nvPr>
        </p:nvSpPr>
        <p:spPr>
          <a:xfrm>
            <a:off x="683663" y="4597919"/>
            <a:ext cx="6620968" cy="861420"/>
          </a:xfrm>
        </p:spPr>
        <p:txBody>
          <a:bodyPr>
            <a:normAutofit fontScale="92500"/>
          </a:bodyPr>
          <a:lstStyle/>
          <a:p>
            <a:r>
              <a:rPr lang="en-US" b="1" dirty="0"/>
              <a:t>Cyber risk management &amp; insurance conference</a:t>
            </a:r>
          </a:p>
          <a:p>
            <a:r>
              <a:rPr lang="en-US" b="1" dirty="0"/>
              <a:t>23 </a:t>
            </a:r>
            <a:r>
              <a:rPr lang="en-US" b="1" dirty="0" err="1"/>
              <a:t>june</a:t>
            </a:r>
            <a:r>
              <a:rPr lang="en-US" b="1" dirty="0"/>
              <a:t> 2016</a:t>
            </a:r>
          </a:p>
        </p:txBody>
      </p:sp>
      <p:sp>
        <p:nvSpPr>
          <p:cNvPr id="6" name="Rectangle 5"/>
          <p:cNvSpPr/>
          <p:nvPr/>
        </p:nvSpPr>
        <p:spPr>
          <a:xfrm>
            <a:off x="379574" y="360114"/>
            <a:ext cx="2431992" cy="830997"/>
          </a:xfrm>
          <a:prstGeom prst="rect">
            <a:avLst/>
          </a:prstGeom>
        </p:spPr>
        <p:txBody>
          <a:bodyPr wrap="square">
            <a:spAutoFit/>
          </a:bodyPr>
          <a:lstStyle/>
          <a:p>
            <a:pPr lvl="0" algn="ctr"/>
            <a:r>
              <a:rPr lang="en-US" sz="4800" b="1" dirty="0">
                <a:solidFill>
                  <a:prstClr val="black"/>
                </a:solidFill>
              </a:rPr>
              <a:t>NCI</a:t>
            </a:r>
            <a:r>
              <a:rPr lang="en-US" sz="4800" b="1" dirty="0">
                <a:solidFill>
                  <a:srgbClr val="C00000"/>
                </a:solidFill>
              </a:rPr>
              <a:t>C</a:t>
            </a:r>
          </a:p>
        </p:txBody>
      </p:sp>
      <p:sp>
        <p:nvSpPr>
          <p:cNvPr id="7" name="Flowchart: Connector 6"/>
          <p:cNvSpPr/>
          <p:nvPr/>
        </p:nvSpPr>
        <p:spPr>
          <a:xfrm>
            <a:off x="1993613" y="629230"/>
            <a:ext cx="312939" cy="328490"/>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86213" y="1082409"/>
            <a:ext cx="2640651" cy="369332"/>
          </a:xfrm>
          <a:prstGeom prst="rect">
            <a:avLst/>
          </a:prstGeom>
          <a:noFill/>
        </p:spPr>
        <p:txBody>
          <a:bodyPr wrap="square" rtlCol="0">
            <a:spAutoFit/>
          </a:bodyPr>
          <a:lstStyle/>
          <a:p>
            <a:r>
              <a:rPr lang="en-US" b="1" dirty="0"/>
              <a:t>Securing the Nation</a:t>
            </a:r>
          </a:p>
        </p:txBody>
      </p:sp>
    </p:spTree>
    <p:extLst>
      <p:ext uri="{BB962C8B-B14F-4D97-AF65-F5344CB8AC3E}">
        <p14:creationId xmlns:p14="http://schemas.microsoft.com/office/powerpoint/2010/main" val="83632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883" y="452718"/>
            <a:ext cx="6829679" cy="769179"/>
          </a:xfrm>
        </p:spPr>
        <p:txBody>
          <a:bodyPr/>
          <a:lstStyle/>
          <a:p>
            <a:pPr algn="ctr"/>
            <a:r>
              <a:rPr lang="en-US" sz="3200" dirty="0"/>
              <a:t>DESIRED END-STATE</a:t>
            </a:r>
          </a:p>
        </p:txBody>
      </p:sp>
      <p:sp>
        <p:nvSpPr>
          <p:cNvPr id="3" name="Content Placeholder 2"/>
          <p:cNvSpPr>
            <a:spLocks noGrp="1"/>
          </p:cNvSpPr>
          <p:nvPr>
            <p:ph idx="1"/>
          </p:nvPr>
        </p:nvSpPr>
        <p:spPr>
          <a:xfrm>
            <a:off x="827700" y="1246173"/>
            <a:ext cx="6711654" cy="5510677"/>
          </a:xfrm>
        </p:spPr>
        <p:txBody>
          <a:bodyPr>
            <a:normAutofit fontScale="92500" lnSpcReduction="10000"/>
          </a:bodyPr>
          <a:lstStyle/>
          <a:p>
            <a:pPr lvl="2"/>
            <a:r>
              <a:rPr lang="en-US" b="1" dirty="0"/>
              <a:t>TECHNOLOGY BRAND:  </a:t>
            </a:r>
            <a:r>
              <a:rPr lang="en-US" dirty="0"/>
              <a:t>Elevate and define Colorado as a national cyber security leader</a:t>
            </a:r>
          </a:p>
          <a:p>
            <a:pPr lvl="2"/>
            <a:endParaRPr lang="en-US" dirty="0"/>
          </a:p>
          <a:p>
            <a:pPr lvl="2"/>
            <a:r>
              <a:rPr lang="en-US" b="1" dirty="0"/>
              <a:t>ECONOMIC DEVELOPMENT: </a:t>
            </a:r>
            <a:r>
              <a:rPr lang="en-US" dirty="0"/>
              <a:t>Develop and enhance workforce in the cyber security industry (i.e. thousands of jobs)</a:t>
            </a:r>
          </a:p>
          <a:p>
            <a:pPr lvl="2"/>
            <a:endParaRPr lang="en-US" dirty="0"/>
          </a:p>
          <a:p>
            <a:pPr lvl="2"/>
            <a:r>
              <a:rPr lang="en-US" b="1" dirty="0"/>
              <a:t>CONVENER: </a:t>
            </a:r>
            <a:r>
              <a:rPr lang="en-US" dirty="0"/>
              <a:t>Serve as a statewide facilitator for cybersecurity research and education</a:t>
            </a:r>
          </a:p>
          <a:p>
            <a:pPr lvl="2"/>
            <a:endParaRPr lang="en-US" dirty="0"/>
          </a:p>
          <a:p>
            <a:pPr lvl="2"/>
            <a:r>
              <a:rPr lang="en-US" b="1" dirty="0"/>
              <a:t>EDUCATION: </a:t>
            </a:r>
            <a:r>
              <a:rPr lang="en-US" dirty="0"/>
              <a:t>Be the thought leader and program expert in educating our public sector officials on cyber security and risks along with creating the best workforce through two and four year degree programs and certification opportunities</a:t>
            </a:r>
          </a:p>
          <a:p>
            <a:pPr lvl="2"/>
            <a:endParaRPr lang="en-US" dirty="0"/>
          </a:p>
          <a:p>
            <a:pPr lvl="2"/>
            <a:r>
              <a:rPr lang="en-US" b="1" dirty="0"/>
              <a:t>NATIONAL ASSET: </a:t>
            </a:r>
            <a:r>
              <a:rPr lang="en-US" dirty="0"/>
              <a:t>Develop a Colorado asset to protect the nation</a:t>
            </a:r>
          </a:p>
          <a:p>
            <a:pPr lvl="2"/>
            <a:endParaRPr lang="en-US" dirty="0"/>
          </a:p>
          <a:p>
            <a:pPr lvl="2"/>
            <a:r>
              <a:rPr lang="en-US" b="1" dirty="0"/>
              <a:t>COMMERCIALIZATION: </a:t>
            </a:r>
            <a:r>
              <a:rPr lang="en-US" dirty="0"/>
              <a:t>Bring innovation to the market </a:t>
            </a:r>
          </a:p>
        </p:txBody>
      </p:sp>
    </p:spTree>
    <p:extLst>
      <p:ext uri="{BB962C8B-B14F-4D97-AF65-F5344CB8AC3E}">
        <p14:creationId xmlns:p14="http://schemas.microsoft.com/office/powerpoint/2010/main" val="52834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806491" y="2382945"/>
            <a:ext cx="7647045" cy="3146611"/>
          </a:xfrm>
        </p:spPr>
        <p:txBody>
          <a:bodyPr>
            <a:normAutofit/>
          </a:bodyPr>
          <a:lstStyle/>
          <a:p>
            <a:r>
              <a:rPr lang="en-US" sz="1800" dirty="0"/>
              <a:t>Enthusiastic support from everyone --- private sector, military and state</a:t>
            </a:r>
          </a:p>
          <a:p>
            <a:r>
              <a:rPr lang="en-US" sz="1800" dirty="0"/>
              <a:t>Enthusiastic interest and potential support from outside Colorado</a:t>
            </a:r>
          </a:p>
          <a:p>
            <a:r>
              <a:rPr lang="en-US" sz="1800" dirty="0"/>
              <a:t>Inaugural event will be at the Broadmoor, 13-15 Nov 2016 with Cyber Institute</a:t>
            </a:r>
          </a:p>
          <a:p>
            <a:r>
              <a:rPr lang="en-US" sz="1800" dirty="0"/>
              <a:t>The NCIC presents an opportunity to elevate and define Colorado as a national cybersecurity leader </a:t>
            </a:r>
          </a:p>
        </p:txBody>
      </p:sp>
    </p:spTree>
    <p:extLst>
      <p:ext uri="{BB962C8B-B14F-4D97-AF65-F5344CB8AC3E}">
        <p14:creationId xmlns:p14="http://schemas.microsoft.com/office/powerpoint/2010/main" val="288747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312" y="460810"/>
            <a:ext cx="6838582" cy="736811"/>
          </a:xfrm>
        </p:spPr>
        <p:txBody>
          <a:bodyPr/>
          <a:lstStyle/>
          <a:p>
            <a:pPr algn="ctr"/>
            <a:r>
              <a:rPr lang="en-US" sz="3600" dirty="0"/>
              <a:t>PROBLEM STATEMENTS</a:t>
            </a:r>
          </a:p>
        </p:txBody>
      </p:sp>
      <p:sp>
        <p:nvSpPr>
          <p:cNvPr id="3" name="Content Placeholder 2"/>
          <p:cNvSpPr>
            <a:spLocks noGrp="1"/>
          </p:cNvSpPr>
          <p:nvPr>
            <p:ph idx="1"/>
          </p:nvPr>
        </p:nvSpPr>
        <p:spPr>
          <a:xfrm>
            <a:off x="827700" y="1197622"/>
            <a:ext cx="6711654" cy="5494492"/>
          </a:xfrm>
        </p:spPr>
        <p:txBody>
          <a:bodyPr>
            <a:normAutofit fontScale="85000" lnSpcReduction="10000"/>
          </a:bodyPr>
          <a:lstStyle/>
          <a:p>
            <a:pPr marL="285750" indent="-285750">
              <a:buFont typeface="Arial" panose="020B0604020202020204" pitchFamily="34" charset="0"/>
              <a:buChar char="•"/>
            </a:pPr>
            <a:r>
              <a:rPr lang="en-US" dirty="0"/>
              <a:t>Government leaders do not have access to the knowledge they need to operate effectively</a:t>
            </a:r>
          </a:p>
          <a:p>
            <a:pPr marL="285750" lvl="0" indent="-285750">
              <a:buFont typeface="Arial" panose="020B0604020202020204" pitchFamily="34" charset="0"/>
              <a:buChar char="•"/>
            </a:pPr>
            <a:r>
              <a:rPr lang="en-US" dirty="0"/>
              <a:t>Topics are often complex and need deep education and context to be understood</a:t>
            </a:r>
          </a:p>
          <a:p>
            <a:pPr marL="285750" lvl="0" indent="-285750">
              <a:buFont typeface="Arial" panose="020B0604020202020204" pitchFamily="34" charset="0"/>
              <a:buChar char="•"/>
            </a:pPr>
            <a:r>
              <a:rPr lang="en-US" dirty="0"/>
              <a:t>There are not enough cyber professionals being trained in the U.S.</a:t>
            </a:r>
          </a:p>
          <a:p>
            <a:pPr marL="285750" lvl="0" indent="-285750">
              <a:buFont typeface="Arial" panose="020B0604020202020204" pitchFamily="34" charset="0"/>
              <a:buChar char="•"/>
            </a:pPr>
            <a:r>
              <a:rPr lang="en-US" dirty="0"/>
              <a:t>Best practices are not shared within states, let alone the U.S.</a:t>
            </a:r>
          </a:p>
          <a:p>
            <a:pPr>
              <a:buFont typeface="Arial" panose="020B0604020202020204" pitchFamily="34" charset="0"/>
              <a:buChar char="•"/>
            </a:pPr>
            <a:r>
              <a:rPr lang="en-US" dirty="0"/>
              <a:t>“Cyberattacks account for up to $120 billion in economic and intellectual property loss annually in the United States and cost the average American firm more than $15 million per year, according to experts. Additionally, consumer concerns about cybersecurity are increasingly impacting the growth of the digital economy. Survey research from NTIA just last month indicated that 45% of households reported that concerns about online privacy and security stopped them from conducting financial transactions, engaging in e-commerce, or posting on social networks.” </a:t>
            </a:r>
          </a:p>
          <a:p>
            <a:pPr>
              <a:buFont typeface="Arial" panose="020B0604020202020204" pitchFamily="34" charset="0"/>
              <a:buChar char="•"/>
            </a:pPr>
            <a:r>
              <a:rPr lang="en-US" dirty="0"/>
              <a:t>Press Release, Gardner, Warner Announce Launch of Bipartisan Senate Cybersecurity Caucus, 14 June 2016</a:t>
            </a:r>
          </a:p>
          <a:p>
            <a:endParaRPr lang="en-US" dirty="0"/>
          </a:p>
        </p:txBody>
      </p:sp>
    </p:spTree>
    <p:extLst>
      <p:ext uri="{BB962C8B-B14F-4D97-AF65-F5344CB8AC3E}">
        <p14:creationId xmlns:p14="http://schemas.microsoft.com/office/powerpoint/2010/main" val="416531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70" y="545761"/>
            <a:ext cx="7053542" cy="1050398"/>
          </a:xfrm>
        </p:spPr>
        <p:txBody>
          <a:bodyPr/>
          <a:lstStyle/>
          <a:p>
            <a:r>
              <a:rPr lang="en-US" sz="3600" dirty="0"/>
              <a:t>INTENT</a:t>
            </a:r>
          </a:p>
        </p:txBody>
      </p:sp>
      <p:sp>
        <p:nvSpPr>
          <p:cNvPr id="3" name="Content Placeholder 2"/>
          <p:cNvSpPr>
            <a:spLocks noGrp="1"/>
          </p:cNvSpPr>
          <p:nvPr>
            <p:ph idx="1"/>
          </p:nvPr>
        </p:nvSpPr>
        <p:spPr>
          <a:xfrm>
            <a:off x="1323356" y="2035834"/>
            <a:ext cx="6711654" cy="4195481"/>
          </a:xfrm>
        </p:spPr>
        <p:txBody>
          <a:bodyPr>
            <a:normAutofit/>
          </a:bodyPr>
          <a:lstStyle/>
          <a:p>
            <a:pPr marL="0" indent="0" algn="ctr">
              <a:buNone/>
            </a:pPr>
            <a:r>
              <a:rPr lang="en-US" sz="2700" dirty="0"/>
              <a:t>To collaborate with the private sector, work with local, state, military and federal agencies to support and educate the public and private sector to better protect our private, local state and national assets</a:t>
            </a:r>
          </a:p>
        </p:txBody>
      </p:sp>
    </p:spTree>
    <p:extLst>
      <p:ext uri="{BB962C8B-B14F-4D97-AF65-F5344CB8AC3E}">
        <p14:creationId xmlns:p14="http://schemas.microsoft.com/office/powerpoint/2010/main" val="314814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NCIC</a:t>
            </a:r>
          </a:p>
        </p:txBody>
      </p:sp>
      <p:sp>
        <p:nvSpPr>
          <p:cNvPr id="3" name="Content Placeholder 2"/>
          <p:cNvSpPr>
            <a:spLocks noGrp="1"/>
          </p:cNvSpPr>
          <p:nvPr>
            <p:ph idx="1"/>
          </p:nvPr>
        </p:nvSpPr>
        <p:spPr>
          <a:xfrm>
            <a:off x="484710" y="2046565"/>
            <a:ext cx="8523515" cy="3146611"/>
          </a:xfrm>
        </p:spPr>
        <p:txBody>
          <a:bodyPr>
            <a:normAutofit fontScale="92500" lnSpcReduction="20000"/>
          </a:bodyPr>
          <a:lstStyle/>
          <a:p>
            <a:pPr algn="ctr"/>
            <a:r>
              <a:rPr lang="en-US" sz="2900" dirty="0"/>
              <a:t>The National Cyber Intelligence Center (NCIC) will be a Colorado-based national cyber security center, located in Colorado Springs, developed through a private-public partnership (P3) to create the leading cyber security Rapid Response Center, research lab and commercialization and workforce development center, and an Institute for education and training</a:t>
            </a:r>
            <a:r>
              <a:rPr lang="en-US" sz="2800" b="1" dirty="0"/>
              <a:t>. </a:t>
            </a:r>
          </a:p>
        </p:txBody>
      </p:sp>
    </p:spTree>
    <p:extLst>
      <p:ext uri="{BB962C8B-B14F-4D97-AF65-F5344CB8AC3E}">
        <p14:creationId xmlns:p14="http://schemas.microsoft.com/office/powerpoint/2010/main" val="593005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OPERATIONAL ELEMENTS</a:t>
            </a:r>
          </a:p>
        </p:txBody>
      </p:sp>
      <p:sp>
        <p:nvSpPr>
          <p:cNvPr id="3" name="Content Placeholder 2"/>
          <p:cNvSpPr>
            <a:spLocks noGrp="1"/>
          </p:cNvSpPr>
          <p:nvPr>
            <p:ph idx="1"/>
          </p:nvPr>
        </p:nvSpPr>
        <p:spPr>
          <a:xfrm>
            <a:off x="551726" y="1426172"/>
            <a:ext cx="8031933" cy="1336473"/>
          </a:xfrm>
        </p:spPr>
        <p:txBody>
          <a:bodyPr>
            <a:normAutofit fontScale="85000" lnSpcReduction="20000"/>
          </a:bodyPr>
          <a:lstStyle/>
          <a:p>
            <a:pPr marL="0" indent="0">
              <a:buNone/>
            </a:pPr>
            <a:r>
              <a:rPr lang="en-US" sz="2100" u="sng" dirty="0"/>
              <a:t>Cyber Institute:</a:t>
            </a:r>
          </a:p>
          <a:p>
            <a:pPr>
              <a:buFont typeface="Wingdings" panose="05000000000000000000" pitchFamily="2" charset="2"/>
              <a:buChar char="Ø"/>
            </a:pPr>
            <a:r>
              <a:rPr lang="en-US" sz="2100" dirty="0"/>
              <a:t>Dedicated facility for federal agencies, states, cities and local governments to engage with real-time information on the latest trends, security, best practices and educational resources for them- as well as a place for their teams to best manage our critical assets. </a:t>
            </a:r>
          </a:p>
          <a:p>
            <a:pPr lvl="1"/>
            <a:endParaRPr lang="en-US" dirty="0"/>
          </a:p>
          <a:p>
            <a:pPr marL="342892" lvl="1" indent="0">
              <a:buNone/>
            </a:pPr>
            <a:endParaRPr lang="en-US" dirty="0"/>
          </a:p>
          <a:p>
            <a:pPr marL="342892" lvl="1" indent="0">
              <a:buNone/>
            </a:pPr>
            <a:endParaRPr lang="en-US" dirty="0"/>
          </a:p>
        </p:txBody>
      </p:sp>
      <p:sp>
        <p:nvSpPr>
          <p:cNvPr id="5" name="TextBox 4"/>
          <p:cNvSpPr txBox="1"/>
          <p:nvPr/>
        </p:nvSpPr>
        <p:spPr>
          <a:xfrm>
            <a:off x="551726" y="2911909"/>
            <a:ext cx="7995619" cy="1546577"/>
          </a:xfrm>
          <a:prstGeom prst="rect">
            <a:avLst/>
          </a:prstGeom>
          <a:noFill/>
        </p:spPr>
        <p:txBody>
          <a:bodyPr wrap="square" rtlCol="0">
            <a:spAutoFit/>
          </a:bodyPr>
          <a:lstStyle/>
          <a:p>
            <a:pPr>
              <a:lnSpc>
                <a:spcPct val="150000"/>
              </a:lnSpc>
            </a:pPr>
            <a:r>
              <a:rPr lang="en-US" u="sng" dirty="0"/>
              <a:t>Rapid Response Center (RRC):</a:t>
            </a:r>
          </a:p>
          <a:p>
            <a:pPr marL="214308" indent="-214308">
              <a:buClr>
                <a:schemeClr val="bg2">
                  <a:lumMod val="10000"/>
                  <a:lumOff val="90000"/>
                </a:schemeClr>
              </a:buClr>
              <a:buFont typeface="Wingdings" panose="05000000000000000000" pitchFamily="2" charset="2"/>
              <a:buChar char="Ø"/>
            </a:pPr>
            <a:r>
              <a:rPr lang="en-US" dirty="0"/>
              <a:t>	Dedicated facility staffed by leading experts, vendors, and 	partners (public &amp; private) who assist the  members of the NCIC in 	the instance of an attack</a:t>
            </a:r>
          </a:p>
          <a:p>
            <a:endParaRPr lang="en-US" sz="1350" dirty="0"/>
          </a:p>
        </p:txBody>
      </p:sp>
      <p:sp>
        <p:nvSpPr>
          <p:cNvPr id="6" name="TextBox 5"/>
          <p:cNvSpPr txBox="1"/>
          <p:nvPr/>
        </p:nvSpPr>
        <p:spPr>
          <a:xfrm>
            <a:off x="533570" y="4458486"/>
            <a:ext cx="7922141" cy="1615827"/>
          </a:xfrm>
          <a:prstGeom prst="rect">
            <a:avLst/>
          </a:prstGeom>
          <a:noFill/>
        </p:spPr>
        <p:txBody>
          <a:bodyPr wrap="square" rtlCol="0">
            <a:spAutoFit/>
          </a:bodyPr>
          <a:lstStyle/>
          <a:p>
            <a:pPr>
              <a:lnSpc>
                <a:spcPct val="150000"/>
              </a:lnSpc>
            </a:pPr>
            <a:r>
              <a:rPr lang="en-US" u="sng" dirty="0"/>
              <a:t>Cyber Research, Education and Training Center (CRETC):</a:t>
            </a:r>
          </a:p>
          <a:p>
            <a:pPr marL="214308" indent="-214308">
              <a:buFont typeface="Wingdings" panose="05000000000000000000" pitchFamily="2" charset="2"/>
              <a:buChar char="Ø"/>
            </a:pPr>
            <a:r>
              <a:rPr lang="en-US" dirty="0"/>
              <a:t>	Dedicated center focused on workforce development. Will 	operate the cyber research center.  The CRETC will be staffed 	with a strong, collaborative network with leading minds and 	institutions around the U.S. </a:t>
            </a:r>
          </a:p>
        </p:txBody>
      </p:sp>
    </p:spTree>
    <p:extLst>
      <p:ext uri="{BB962C8B-B14F-4D97-AF65-F5344CB8AC3E}">
        <p14:creationId xmlns:p14="http://schemas.microsoft.com/office/powerpoint/2010/main" val="471114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p:nvPr>
            <p:extLst>
              <p:ext uri="{D42A27DB-BD31-4B8C-83A1-F6EECF244321}">
                <p14:modId xmlns:p14="http://schemas.microsoft.com/office/powerpoint/2010/main" val="2991935594"/>
              </p:ext>
            </p:extLst>
          </p:nvPr>
        </p:nvGraphicFramePr>
        <p:xfrm>
          <a:off x="1524000" y="139700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16"/>
          <p:cNvSpPr txBox="1"/>
          <p:nvPr/>
        </p:nvSpPr>
        <p:spPr>
          <a:xfrm>
            <a:off x="3589957" y="1904290"/>
            <a:ext cx="1912775" cy="646331"/>
          </a:xfrm>
          <a:prstGeom prst="rect">
            <a:avLst/>
          </a:prstGeom>
          <a:noFill/>
        </p:spPr>
        <p:txBody>
          <a:bodyPr wrap="square" rtlCol="0">
            <a:spAutoFit/>
          </a:bodyPr>
          <a:lstStyle/>
          <a:p>
            <a:pPr algn="ctr"/>
            <a:r>
              <a:rPr lang="en-US" sz="3600" b="1" dirty="0">
                <a:solidFill>
                  <a:schemeClr val="bg1"/>
                </a:solidFill>
              </a:rPr>
              <a:t>NCI</a:t>
            </a:r>
            <a:r>
              <a:rPr lang="en-US" sz="3600" b="1" dirty="0">
                <a:solidFill>
                  <a:srgbClr val="C00000"/>
                </a:solidFill>
              </a:rPr>
              <a:t>C</a:t>
            </a:r>
          </a:p>
        </p:txBody>
      </p:sp>
      <p:sp>
        <p:nvSpPr>
          <p:cNvPr id="18" name="Flowchart: Connector 17"/>
          <p:cNvSpPr/>
          <p:nvPr/>
        </p:nvSpPr>
        <p:spPr>
          <a:xfrm>
            <a:off x="4863585" y="2123882"/>
            <a:ext cx="230929" cy="236141"/>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9" name="Rectangle 18"/>
          <p:cNvSpPr/>
          <p:nvPr/>
        </p:nvSpPr>
        <p:spPr>
          <a:xfrm>
            <a:off x="417981" y="498098"/>
            <a:ext cx="2951449" cy="646331"/>
          </a:xfrm>
          <a:prstGeom prst="rect">
            <a:avLst/>
          </a:prstGeom>
        </p:spPr>
        <p:txBody>
          <a:bodyPr wrap="none">
            <a:spAutoFit/>
          </a:bodyPr>
          <a:lstStyle/>
          <a:p>
            <a:r>
              <a:rPr lang="en-US" sz="3600" dirty="0">
                <a:solidFill>
                  <a:schemeClr val="tx2"/>
                </a:solidFill>
              </a:rPr>
              <a:t>OUR PILLARS</a:t>
            </a:r>
          </a:p>
        </p:txBody>
      </p:sp>
    </p:spTree>
    <p:extLst>
      <p:ext uri="{BB962C8B-B14F-4D97-AF65-F5344CB8AC3E}">
        <p14:creationId xmlns:p14="http://schemas.microsoft.com/office/powerpoint/2010/main" val="325161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a:t>
            </a:r>
          </a:p>
        </p:txBody>
      </p:sp>
      <p:sp>
        <p:nvSpPr>
          <p:cNvPr id="3" name="Content Placeholder 2"/>
          <p:cNvSpPr>
            <a:spLocks noGrp="1"/>
          </p:cNvSpPr>
          <p:nvPr>
            <p:ph idx="1"/>
          </p:nvPr>
        </p:nvSpPr>
        <p:spPr>
          <a:xfrm>
            <a:off x="351686" y="1698889"/>
            <a:ext cx="8561577" cy="3146611"/>
          </a:xfrm>
        </p:spPr>
        <p:txBody>
          <a:bodyPr>
            <a:noAutofit/>
          </a:bodyPr>
          <a:lstStyle/>
          <a:p>
            <a:pPr marL="0" indent="0" algn="ctr">
              <a:buNone/>
            </a:pPr>
            <a:r>
              <a:rPr lang="en-US" sz="1600" b="1" u="sng" dirty="0"/>
              <a:t>BOARD OF DIRECTORS</a:t>
            </a:r>
          </a:p>
          <a:p>
            <a:pPr marL="0" indent="0" algn="ctr">
              <a:buNone/>
            </a:pPr>
            <a:endParaRPr lang="en-US" sz="1600" b="1" u="sng" dirty="0"/>
          </a:p>
          <a:p>
            <a:pPr marL="0" indent="0">
              <a:buNone/>
            </a:pPr>
            <a:r>
              <a:rPr lang="en-US" sz="1600" b="1" dirty="0"/>
              <a:t>Bob Hurst- Chairman of the Board			Erik </a:t>
            </a:r>
            <a:r>
              <a:rPr lang="en-US" sz="1600" b="1" dirty="0" err="1"/>
              <a:t>Mitisek</a:t>
            </a:r>
            <a:r>
              <a:rPr lang="en-US" sz="1600" b="1" dirty="0"/>
              <a:t>- Denver University</a:t>
            </a:r>
          </a:p>
          <a:p>
            <a:pPr marL="0" indent="0">
              <a:buNone/>
            </a:pPr>
            <a:r>
              <a:rPr lang="en-US" sz="1600" b="1" dirty="0"/>
              <a:t>John </a:t>
            </a:r>
            <a:r>
              <a:rPr lang="en-US" sz="1600" b="1" dirty="0" err="1"/>
              <a:t>Suthers</a:t>
            </a:r>
            <a:r>
              <a:rPr lang="en-US" sz="1600" b="1" dirty="0"/>
              <a:t>- Mayor of Colorado Springs		Nancy Phillips- CEO, Via West</a:t>
            </a:r>
          </a:p>
          <a:p>
            <a:pPr marL="0" indent="0">
              <a:buNone/>
            </a:pPr>
            <a:r>
              <a:rPr lang="en-US" sz="1600" b="1" dirty="0"/>
              <a:t>Pam Shockley-Zalabak- Chancellor, UCCS	Martin Wood- UCCS</a:t>
            </a:r>
          </a:p>
          <a:p>
            <a:pPr marL="0" indent="0">
              <a:buNone/>
            </a:pPr>
            <a:r>
              <a:rPr lang="en-US" sz="1600" b="1" dirty="0"/>
              <a:t>Christian Anschutz- Anschutz Foundation		Mark Weatherford- </a:t>
            </a:r>
            <a:r>
              <a:rPr lang="en-US" sz="1600" b="1" dirty="0" err="1"/>
              <a:t>Varmour</a:t>
            </a:r>
            <a:endParaRPr lang="en-US" sz="1600" b="1" dirty="0"/>
          </a:p>
          <a:p>
            <a:pPr marL="0" indent="0">
              <a:buNone/>
            </a:pPr>
            <a:r>
              <a:rPr lang="en-US" sz="1600" b="1" dirty="0"/>
              <a:t>Rhett Hernandez- LTG, US Army Ret	  		Mike </a:t>
            </a:r>
            <a:r>
              <a:rPr lang="en-US" sz="1600" b="1" dirty="0" err="1"/>
              <a:t>Marcotte</a:t>
            </a:r>
            <a:r>
              <a:rPr lang="en-US" sz="1600" b="1" dirty="0"/>
              <a:t>- CEO, Acumen Digital</a:t>
            </a:r>
          </a:p>
          <a:p>
            <a:pPr marL="0" indent="0">
              <a:buNone/>
            </a:pPr>
            <a:r>
              <a:rPr lang="en-US" sz="1600" b="1" dirty="0"/>
              <a:t>Dave Anderson- Sr. VP &amp; CIO, CH2M Hill		Kyle Hybl- El </a:t>
            </a:r>
            <a:r>
              <a:rPr lang="en-US" sz="1600" b="1" dirty="0" err="1"/>
              <a:t>Pomar</a:t>
            </a:r>
            <a:r>
              <a:rPr lang="en-US" sz="1600" b="1" dirty="0"/>
              <a:t> Foundation</a:t>
            </a:r>
          </a:p>
        </p:txBody>
      </p:sp>
    </p:spTree>
    <p:extLst>
      <p:ext uri="{BB962C8B-B14F-4D97-AF65-F5344CB8AC3E}">
        <p14:creationId xmlns:p14="http://schemas.microsoft.com/office/powerpoint/2010/main" val="331864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a:t>
            </a:r>
            <a:r>
              <a:rPr lang="en-US" sz="1500" dirty="0"/>
              <a:t>CONTINUED</a:t>
            </a:r>
          </a:p>
        </p:txBody>
      </p:sp>
      <p:sp>
        <p:nvSpPr>
          <p:cNvPr id="3" name="Content Placeholder 2"/>
          <p:cNvSpPr>
            <a:spLocks noGrp="1"/>
          </p:cNvSpPr>
          <p:nvPr>
            <p:ph idx="1"/>
          </p:nvPr>
        </p:nvSpPr>
        <p:spPr>
          <a:xfrm>
            <a:off x="444322" y="2033048"/>
            <a:ext cx="8534063" cy="3146611"/>
          </a:xfrm>
        </p:spPr>
        <p:txBody>
          <a:bodyPr>
            <a:noAutofit/>
          </a:bodyPr>
          <a:lstStyle/>
          <a:p>
            <a:r>
              <a:rPr lang="en-US" sz="1800" dirty="0"/>
              <a:t>Separate Advisory Boards for each of the 3 components</a:t>
            </a:r>
          </a:p>
          <a:p>
            <a:r>
              <a:rPr lang="en-US" sz="1800" dirty="0"/>
              <a:t>Responsible for overseeing the development of the component to include business plan</a:t>
            </a:r>
          </a:p>
          <a:p>
            <a:r>
              <a:rPr lang="en-US" sz="1800" dirty="0"/>
              <a:t>Chair of each Advisory Board sits on the NCIC Board of Governors</a:t>
            </a:r>
          </a:p>
          <a:p>
            <a:r>
              <a:rPr lang="en-US" sz="1800" dirty="0"/>
              <a:t>Each Advisory Board will consist of 6-10 members</a:t>
            </a:r>
          </a:p>
          <a:p>
            <a:pPr marL="0" indent="0">
              <a:buNone/>
            </a:pPr>
            <a:endParaRPr lang="en-US" sz="1800" b="1" dirty="0"/>
          </a:p>
          <a:p>
            <a:pPr marL="0" indent="0">
              <a:buNone/>
            </a:pPr>
            <a:r>
              <a:rPr lang="en-US" sz="1800" b="1" dirty="0"/>
              <a:t>Rapid Response Center (RRC)- (</a:t>
            </a:r>
            <a:r>
              <a:rPr lang="en-US" sz="1800" dirty="0"/>
              <a:t>Dave Anderson &amp; Mike </a:t>
            </a:r>
            <a:r>
              <a:rPr lang="en-US" sz="1800" dirty="0" err="1"/>
              <a:t>Marcotte</a:t>
            </a:r>
            <a:r>
              <a:rPr lang="en-US" sz="1800" dirty="0"/>
              <a:t>)</a:t>
            </a:r>
          </a:p>
          <a:p>
            <a:pPr marL="0" indent="0">
              <a:buNone/>
            </a:pPr>
            <a:r>
              <a:rPr lang="en-US" sz="1800" b="1" dirty="0"/>
              <a:t>Cyber Institute- </a:t>
            </a:r>
            <a:r>
              <a:rPr lang="en-US" sz="1800" dirty="0"/>
              <a:t>(Kyle Hybl)</a:t>
            </a:r>
          </a:p>
          <a:p>
            <a:pPr marL="0" indent="0">
              <a:buNone/>
            </a:pPr>
            <a:r>
              <a:rPr lang="en-US" sz="1800" b="1" dirty="0"/>
              <a:t>Cyber Research, Education &amp; Training Center (CRETC)- </a:t>
            </a:r>
            <a:r>
              <a:rPr lang="en-US" sz="1800" dirty="0"/>
              <a:t>(Martin Wood)</a:t>
            </a:r>
          </a:p>
        </p:txBody>
      </p:sp>
    </p:spTree>
    <p:extLst>
      <p:ext uri="{BB962C8B-B14F-4D97-AF65-F5344CB8AC3E}">
        <p14:creationId xmlns:p14="http://schemas.microsoft.com/office/powerpoint/2010/main" val="276735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CHALLENGES/ACTIONS</a:t>
            </a:r>
          </a:p>
        </p:txBody>
      </p:sp>
      <p:sp>
        <p:nvSpPr>
          <p:cNvPr id="3" name="Content Placeholder 2"/>
          <p:cNvSpPr>
            <a:spLocks noGrp="1"/>
          </p:cNvSpPr>
          <p:nvPr>
            <p:ph idx="1"/>
          </p:nvPr>
        </p:nvSpPr>
        <p:spPr>
          <a:xfrm>
            <a:off x="370894" y="1977065"/>
            <a:ext cx="8418545" cy="3146611"/>
          </a:xfrm>
        </p:spPr>
        <p:txBody>
          <a:bodyPr>
            <a:noAutofit/>
          </a:bodyPr>
          <a:lstStyle/>
          <a:p>
            <a:r>
              <a:rPr lang="en-US" sz="1800" dirty="0"/>
              <a:t>Manage expectations</a:t>
            </a:r>
          </a:p>
          <a:p>
            <a:r>
              <a:rPr lang="en-US" sz="1800" dirty="0"/>
              <a:t>Resources</a:t>
            </a:r>
          </a:p>
          <a:p>
            <a:r>
              <a:rPr lang="en-US" sz="1800" dirty="0"/>
              <a:t>Selecting a CEO</a:t>
            </a:r>
          </a:p>
          <a:p>
            <a:r>
              <a:rPr lang="en-US" sz="1800" dirty="0"/>
              <a:t>Develop the website</a:t>
            </a:r>
          </a:p>
          <a:p>
            <a:r>
              <a:rPr lang="en-US" sz="1800" dirty="0"/>
              <a:t>Develop the commercial plan</a:t>
            </a:r>
          </a:p>
          <a:p>
            <a:r>
              <a:rPr lang="en-US" sz="1800" dirty="0"/>
              <a:t>Renovate the TRW facility in Colorado Springs</a:t>
            </a:r>
          </a:p>
          <a:p>
            <a:r>
              <a:rPr lang="en-US" sz="1800" dirty="0"/>
              <a:t>NCIC Initial Operational Capability---1 November 2016</a:t>
            </a:r>
          </a:p>
          <a:p>
            <a:r>
              <a:rPr lang="en-US" sz="1800" dirty="0"/>
              <a:t>Work with the private sector, military, local, state and federal agencies to develop the NCIC so that it is relevant and brings value – to Colorado and to the Nation</a:t>
            </a:r>
          </a:p>
        </p:txBody>
      </p:sp>
    </p:spTree>
    <p:extLst>
      <p:ext uri="{BB962C8B-B14F-4D97-AF65-F5344CB8AC3E}">
        <p14:creationId xmlns:p14="http://schemas.microsoft.com/office/powerpoint/2010/main" val="3493154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292</TotalTime>
  <Words>657</Words>
  <Application>Microsoft Office PowerPoint</Application>
  <PresentationFormat>On-screen Show (4:3)</PresentationFormat>
  <Paragraphs>75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Ion</vt:lpstr>
      <vt:lpstr>National Cyber Intelligence Center</vt:lpstr>
      <vt:lpstr>PROBLEM STATEMENTS</vt:lpstr>
      <vt:lpstr>INTENT</vt:lpstr>
      <vt:lpstr>NCIC</vt:lpstr>
      <vt:lpstr>OPERATIONAL ELEMENTS</vt:lpstr>
      <vt:lpstr>PowerPoint Presentation</vt:lpstr>
      <vt:lpstr>GOVERNANCE</vt:lpstr>
      <vt:lpstr>GOVERNANCE, CONTINUED</vt:lpstr>
      <vt:lpstr>CHALLENGES/ACTIONS</vt:lpstr>
      <vt:lpstr>DESIRED END-STATE</vt:lpstr>
      <vt:lpstr>CONCLUSIONS</vt:lpstr>
    </vt:vector>
  </TitlesOfParts>
  <Company>UCCS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Cyber Intelligence Center</dc:title>
  <dc:creator>Shawn Hood</dc:creator>
  <cp:lastModifiedBy>PAT WILLIAMS</cp:lastModifiedBy>
  <cp:revision>28</cp:revision>
  <dcterms:created xsi:type="dcterms:W3CDTF">2016-06-07T15:38:47Z</dcterms:created>
  <dcterms:modified xsi:type="dcterms:W3CDTF">2016-09-30T20:40:06Z</dcterms:modified>
</cp:coreProperties>
</file>