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84" y="2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phe.local\DCEED\Programs\EPR\%23JDrive_Update%23\Resiliency%20Branch\Zika\Zika%201-Pager\Zika%20Stats%20(revised%209_29)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phe.local\DCEED\Programs\EPR\%23JDrive_Update%23\Resiliency%20Branch\Zika\Zika%201-Pager\Zika%20Stats%20(revised%209_29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kern="1200" spc="0" baseline="0" dirty="0">
                <a:solidFill>
                  <a:srgbClr val="000000"/>
                </a:solidFill>
                <a:effectLst/>
                <a:latin typeface="Museo Slab 500" panose="02000000000000000000" pitchFamily="50" charset="0"/>
              </a:rPr>
              <a:t>Number of Zika Cases 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400" b="1" i="0" kern="1200" spc="0" baseline="0" dirty="0">
                <a:solidFill>
                  <a:srgbClr val="000000"/>
                </a:solidFill>
                <a:effectLst/>
                <a:latin typeface="Museo Slab 500" panose="02000000000000000000" pitchFamily="50" charset="0"/>
              </a:rPr>
              <a:t>by Month of Illness Onset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400" b="1" i="0" kern="1200" spc="0" baseline="0" dirty="0">
                <a:solidFill>
                  <a:srgbClr val="000000"/>
                </a:solidFill>
                <a:effectLst/>
                <a:latin typeface="Museo Slab 500" panose="02000000000000000000" pitchFamily="50" charset="0"/>
              </a:rPr>
              <a:t>Colorado, 2016 (N 37)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90872914661263E-3"/>
          <c:y val="0.32532407407407438"/>
          <c:w val="0.9821518927457773"/>
          <c:h val="0.5654943132108486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Sheet1!$B$75:$B$83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D-4654-A51F-321FA6E76616}"/>
            </c:ext>
          </c:extLst>
        </c:ser>
        <c:ser>
          <c:idx val="1"/>
          <c:order val="1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Sheet1!$C$75:$C$83</c:f>
              <c:numCache>
                <c:formatCode>General</c:formatCode>
                <c:ptCount val="9"/>
                <c:pt idx="0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D-4654-A51F-321FA6E76616}"/>
            </c:ext>
          </c:extLst>
        </c:ser>
        <c:ser>
          <c:idx val="2"/>
          <c:order val="2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Sheet1!$D$75:$D$83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D-4654-A51F-321FA6E76616}"/>
            </c:ext>
          </c:extLst>
        </c:ser>
        <c:ser>
          <c:idx val="3"/>
          <c:order val="3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Sheet1!$E$75:$E$83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D-4654-A51F-321FA6E76616}"/>
            </c:ext>
          </c:extLst>
        </c:ser>
        <c:ser>
          <c:idx val="4"/>
          <c:order val="4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Sheet1!$F$75:$F$83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D-4654-A51F-321FA6E76616}"/>
            </c:ext>
          </c:extLst>
        </c:ser>
        <c:ser>
          <c:idx val="5"/>
          <c:order val="5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Sheet1!$G$75:$G$83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1D-4654-A51F-321FA6E76616}"/>
            </c:ext>
          </c:extLst>
        </c:ser>
        <c:ser>
          <c:idx val="6"/>
          <c:order val="6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Sheet1!$H$75:$H$83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1D-4654-A51F-321FA6E76616}"/>
            </c:ext>
          </c:extLst>
        </c:ser>
        <c:ser>
          <c:idx val="7"/>
          <c:order val="7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Sheet1!$I$75:$I$83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1D-4654-A51F-321FA6E76616}"/>
            </c:ext>
          </c:extLst>
        </c:ser>
        <c:ser>
          <c:idx val="8"/>
          <c:order val="8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Sheet1!$J$75:$J$83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D-4654-A51F-321FA6E76616}"/>
            </c:ext>
          </c:extLst>
        </c:ser>
        <c:ser>
          <c:idx val="9"/>
          <c:order val="9"/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Sheet1!$K$75:$K$83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1D-4654-A51F-321FA6E76616}"/>
            </c:ext>
          </c:extLst>
        </c:ser>
        <c:ser>
          <c:idx val="10"/>
          <c:order val="10"/>
          <c:tx>
            <c:v>Series 11</c:v>
          </c:tx>
          <c:spPr>
            <a:solidFill>
              <a:srgbClr val="6EC4E8"/>
            </a:solidFill>
            <a:ln w="28575">
              <a:solidFill>
                <a:schemeClr val="bg1"/>
              </a:solidFill>
              <a:miter lim="800000"/>
            </a:ln>
            <a:effectLst/>
          </c:spPr>
          <c:invertIfNegative val="0"/>
          <c:val>
            <c:numRef>
              <c:f>Sheet1!$L$75:$L$83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1D-4654-A51F-321FA6E76616}"/>
            </c:ext>
          </c:extLst>
        </c:ser>
        <c:ser>
          <c:idx val="11"/>
          <c:order val="11"/>
          <c:spPr>
            <a:solidFill>
              <a:srgbClr val="6EC4E8"/>
            </a:solidFill>
            <a:ln w="28575">
              <a:solidFill>
                <a:schemeClr val="bg1"/>
              </a:solidFill>
            </a:ln>
            <a:effectLst/>
          </c:spPr>
          <c:invertIfNegative val="0"/>
          <c:cat>
            <c:strRef>
              <c:f>Sheet1!$A$75:$A$83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Sheet1!$M$75:$M$83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1D-4654-A51F-321FA6E7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316806992"/>
        <c:axId val="316805424"/>
      </c:barChart>
      <c:catAx>
        <c:axId val="31680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6805424"/>
        <c:crosses val="autoZero"/>
        <c:auto val="1"/>
        <c:lblAlgn val="ctr"/>
        <c:lblOffset val="100"/>
        <c:noMultiLvlLbl val="0"/>
      </c:catAx>
      <c:valAx>
        <c:axId val="316805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1680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54771034380775"/>
          <c:y val="3.1657942122690727E-2"/>
          <c:w val="0.46608898316391018"/>
          <c:h val="0.96046720575022415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53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2D4-4D81-AE75-E21E80139B2C}"/>
              </c:ext>
            </c:extLst>
          </c:dPt>
          <c:dPt>
            <c:idx val="1"/>
            <c:invertIfNegative val="0"/>
            <c:bubble3D val="0"/>
            <c:spPr>
              <a:solidFill>
                <a:srgbClr val="D0D2D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2D4-4D81-AE75-E21E80139B2C}"/>
              </c:ext>
            </c:extLst>
          </c:dPt>
          <c:dPt>
            <c:idx val="2"/>
            <c:invertIfNegative val="0"/>
            <c:bubble3D val="0"/>
            <c:spPr>
              <a:solidFill>
                <a:srgbClr val="6EC4E8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D4-4D81-AE75-E21E80139B2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D4-4D81-AE75-E21E80139B2C}"/>
                </c:ext>
              </c:extLst>
            </c:dLbl>
            <c:dLbl>
              <c:idx val="1"/>
              <c:layout>
                <c:manualLayout>
                  <c:x val="-0.10044765489756363"/>
                  <c:y val="0.12371087004977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4-4D81-AE75-E21E80139B2C}"/>
                </c:ext>
              </c:extLst>
            </c:dLbl>
            <c:dLbl>
              <c:idx val="2"/>
              <c:layout>
                <c:manualLayout>
                  <c:x val="-0.10187390192771512"/>
                  <c:y val="0.1179089420531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D4-4D81-AE75-E21E80139B2C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'[Zika Funding(revised 9_29).xlsx]Sheet1'!$A$14:$A$16</c:f>
              <c:strCache>
                <c:ptCount val="3"/>
                <c:pt idx="0">
                  <c:v>CDPHE</c:v>
                </c:pt>
                <c:pt idx="1">
                  <c:v>Federally Qualified Health Centers and Rural Health Clinics  </c:v>
                </c:pt>
                <c:pt idx="2">
                  <c:v>LPHA's and Tribal Nations</c:v>
                </c:pt>
              </c:strCache>
            </c:strRef>
          </c:cat>
          <c:val>
            <c:numRef>
              <c:f>'[Zika Funding(revised 9_29).xlsx]Sheet1'!$B$14:$B$16</c:f>
              <c:numCache>
                <c:formatCode>_("$"* #,##0.00_);_("$"* \(#,##0.00\);_("$"* "-"??_);_(@_)</c:formatCode>
                <c:ptCount val="3"/>
                <c:pt idx="0">
                  <c:v>35357</c:v>
                </c:pt>
                <c:pt idx="1">
                  <c:v>52000</c:v>
                </c:pt>
                <c:pt idx="2">
                  <c:v>166000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D4-4D81-AE75-E21E80139B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25"/>
        <c:axId val="316487232"/>
        <c:axId val="316485664"/>
      </c:barChart>
      <c:catAx>
        <c:axId val="31648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txPr>
          <a:bodyPr rot="-5400000" vert="horz" anchor="ctr" anchorCtr="0"/>
          <a:lstStyle/>
          <a:p>
            <a:pPr>
              <a:defRPr b="1"/>
            </a:pPr>
            <a:endParaRPr lang="en-US"/>
          </a:p>
        </c:txPr>
        <c:crossAx val="316485664"/>
        <c:crosses val="autoZero"/>
        <c:auto val="1"/>
        <c:lblAlgn val="ctr"/>
        <c:lblOffset val="100"/>
        <c:noMultiLvlLbl val="0"/>
      </c:catAx>
      <c:valAx>
        <c:axId val="316485664"/>
        <c:scaling>
          <c:orientation val="minMax"/>
        </c:scaling>
        <c:delete val="1"/>
        <c:axPos val="b"/>
        <c:numFmt formatCode="_(&quot;$&quot;* #,##0.00_);_(&quot;$&quot;* \(#,##0.00\);_(&quot;$&quot;* &quot;-&quot;??_);_(@_)" sourceLinked="1"/>
        <c:majorTickMark val="out"/>
        <c:minorTickMark val="none"/>
        <c:tickLblPos val="none"/>
        <c:crossAx val="3164872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88928057633"/>
          <c:y val="0"/>
          <c:w val="0.86905336832895852"/>
          <c:h val="0.9629629629629623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BFFC1"/>
              </a:solidFill>
            </c:spPr>
            <c:extLst>
              <c:ext xmlns:c16="http://schemas.microsoft.com/office/drawing/2014/chart" uri="{C3380CC4-5D6E-409C-BE32-E72D297353CC}">
                <c16:uniqueId val="{00000001-402C-4B77-968D-030DD9670BC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3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02C-4B77-968D-030DD9670BC1}"/>
              </c:ext>
            </c:extLst>
          </c:dPt>
          <c:dPt>
            <c:idx val="2"/>
            <c:invertIfNegative val="0"/>
            <c:bubble3D val="0"/>
            <c:spPr>
              <a:solidFill>
                <a:srgbClr val="00461B"/>
              </a:solidFill>
            </c:spPr>
            <c:extLst>
              <c:ext xmlns:c16="http://schemas.microsoft.com/office/drawing/2014/chart" uri="{C3380CC4-5D6E-409C-BE32-E72D297353CC}">
                <c16:uniqueId val="{00000005-402C-4B77-968D-030DD9670BC1}"/>
              </c:ext>
            </c:extLst>
          </c:dPt>
          <c:dLbls>
            <c:dLbl>
              <c:idx val="0"/>
              <c:layout>
                <c:manualLayout>
                  <c:x val="-0.13892983013732346"/>
                  <c:y val="9.72222222222220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$6,809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C-4B77-968D-030DD9670BC1}"/>
                </c:ext>
              </c:extLst>
            </c:dLbl>
            <c:dLbl>
              <c:idx val="1"/>
              <c:layout>
                <c:manualLayout>
                  <c:x val="-0.13579238904057481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2C-4B77-968D-030DD9670BC1}"/>
                </c:ext>
              </c:extLst>
            </c:dLbl>
            <c:dLbl>
              <c:idx val="2"/>
              <c:layout>
                <c:manualLayout>
                  <c:x val="-5.959458795388075E-2"/>
                  <c:y val="8.796296296296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2C-4B77-968D-030DD9670BC1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'[Zika Funding(revised 9_29).xlsx]Sheet1'!$B$26:$B$28</c:f>
              <c:strCache>
                <c:ptCount val="3"/>
                <c:pt idx="0">
                  <c:v>OEPR</c:v>
                </c:pt>
                <c:pt idx="1">
                  <c:v>Indirect</c:v>
                </c:pt>
                <c:pt idx="2">
                  <c:v>State LAB</c:v>
                </c:pt>
              </c:strCache>
            </c:strRef>
          </c:cat>
          <c:val>
            <c:numRef>
              <c:f>'[Zika Funding(revised 9_29).xlsx]Sheet1'!$C$26:$C$28</c:f>
              <c:numCache>
                <c:formatCode>_(* #,##0.00_);_(* \(#,##0.00\);_(* "-"??_);_(@_)</c:formatCode>
                <c:ptCount val="3"/>
                <c:pt idx="0">
                  <c:v>6809</c:v>
                </c:pt>
                <c:pt idx="1">
                  <c:v>9649</c:v>
                </c:pt>
                <c:pt idx="2">
                  <c:v>18899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2C-4B77-968D-030DD9670B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25"/>
        <c:axId val="316488800"/>
        <c:axId val="271657296"/>
      </c:barChart>
      <c:catAx>
        <c:axId val="316488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71657296"/>
        <c:crosses val="autoZero"/>
        <c:auto val="1"/>
        <c:lblAlgn val="ctr"/>
        <c:lblOffset val="100"/>
        <c:noMultiLvlLbl val="0"/>
      </c:catAx>
      <c:valAx>
        <c:axId val="271657296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out"/>
        <c:minorTickMark val="none"/>
        <c:tickLblPos val="none"/>
        <c:crossAx val="3164888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Museo Slab 500" panose="02000000000000000000" pitchFamily="50" charset="0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  <a:latin typeface="Museo Slab 500" panose="02000000000000000000" pitchFamily="50" charset="0"/>
              </a:rPr>
              <a:t>Local Organizations Presented with 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Museo Slab 5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rgbClr val="6EC4E8"/>
            </a:solidFill>
            <a:ln w="15875">
              <a:solidFill>
                <a:schemeClr val="tx1"/>
              </a:solidFill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D0D2D3"/>
              </a:solidFill>
              <a:ln w="15875">
                <a:solidFill>
                  <a:schemeClr val="tx1"/>
                </a:solidFill>
              </a:ln>
              <a:effectLst>
                <a:outerShdw dist="50800" dir="5400000" algn="ctr" rotWithShape="0">
                  <a:schemeClr val="bg1">
                    <a:alpha val="43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7B-428D-93A9-33619F77073C}"/>
              </c:ext>
            </c:extLst>
          </c:dPt>
          <c:dPt>
            <c:idx val="1"/>
            <c:invertIfNegative val="0"/>
            <c:bubble3D val="0"/>
            <c:spPr>
              <a:solidFill>
                <a:srgbClr val="D0D2D3"/>
              </a:solidFill>
              <a:ln w="15875">
                <a:solidFill>
                  <a:schemeClr val="tx1"/>
                </a:solidFill>
              </a:ln>
              <a:effectLst>
                <a:outerShdw dist="50800" dir="5400000" algn="ctr" rotWithShape="0">
                  <a:schemeClr val="bg1">
                    <a:alpha val="43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7B-428D-93A9-33619F77073C}"/>
              </c:ext>
            </c:extLst>
          </c:dPt>
          <c:dPt>
            <c:idx val="2"/>
            <c:invertIfNegative val="0"/>
            <c:bubble3D val="0"/>
            <c:spPr>
              <a:solidFill>
                <a:srgbClr val="D0D2D3"/>
              </a:solidFill>
              <a:ln w="15875">
                <a:solidFill>
                  <a:schemeClr val="tx1"/>
                </a:solidFill>
              </a:ln>
              <a:effectLst>
                <a:outerShdw dist="50800" dir="5400000" algn="ctr" rotWithShape="0">
                  <a:schemeClr val="bg1">
                    <a:alpha val="43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7B-428D-93A9-33619F7707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Sheet1!$E$3:$E$6</c:f>
              <c:strCache>
                <c:ptCount val="4"/>
                <c:pt idx="0">
                  <c:v>Commercial Airports</c:v>
                </c:pt>
                <c:pt idx="1">
                  <c:v>Federally Qualified Health Centers</c:v>
                </c:pt>
                <c:pt idx="2">
                  <c:v>Rural Health Clinics</c:v>
                </c:pt>
                <c:pt idx="3">
                  <c:v>Local Health Jursidictions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7B-428D-93A9-33619F7707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71658864"/>
        <c:axId val="271656904"/>
      </c:barChart>
      <c:catAx>
        <c:axId val="27165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2"/>
            </a:solidFill>
            <a:round/>
          </a:ln>
          <a:effectLst>
            <a:outerShdw blurRad="50800" dist="50800" dir="5400000" algn="ctr" rotWithShape="0">
              <a:schemeClr val="bg1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1656904"/>
        <c:crosses val="autoZero"/>
        <c:auto val="1"/>
        <c:lblAlgn val="ctr"/>
        <c:lblOffset val="100"/>
        <c:noMultiLvlLbl val="0"/>
      </c:catAx>
      <c:valAx>
        <c:axId val="271656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165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Museo Slab 500" panose="02000000000000000000" pitchFamily="50" charset="0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  <a:latin typeface="Museo Slab 500" panose="02000000000000000000" pitchFamily="50" charset="0"/>
              </a:rPr>
              <a:t>CDPHE Zika Toolkit page Visits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Museo Slab 5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Page Visits</c:v>
                </c:pt>
              </c:strCache>
            </c:strRef>
          </c:tx>
          <c:spPr>
            <a:solidFill>
              <a:srgbClr val="00953A"/>
            </a:solidFill>
            <a:ln w="15875">
              <a:solidFill>
                <a:schemeClr val="tx1"/>
              </a:solidFill>
            </a:ln>
            <a:effectLst>
              <a:innerShdw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Sexual and reproductive health</c:v>
                </c:pt>
                <c:pt idx="1">
                  <c:v>Travelers, tourists and migrant populations</c:v>
                </c:pt>
                <c:pt idx="2">
                  <c:v>Clinicians</c:v>
                </c:pt>
                <c:pt idx="3">
                  <c:v>Faith-based/community-based organizations</c:v>
                </c:pt>
                <c:pt idx="4">
                  <c:v>Schools (K-12, universities)</c:v>
                </c:pt>
                <c:pt idx="5">
                  <c:v>Blood banks and blood transfusions</c:v>
                </c:pt>
                <c:pt idx="6">
                  <c:v>General Zika and West Nile virus prevention</c:v>
                </c:pt>
                <c:pt idx="7">
                  <c:v>Maternal and child health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65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  <c:pt idx="4">
                  <c:v>100</c:v>
                </c:pt>
                <c:pt idx="5">
                  <c:v>120</c:v>
                </c:pt>
                <c:pt idx="6">
                  <c:v>180</c:v>
                </c:pt>
                <c:pt idx="7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4-4A7C-AAFB-74E200E06D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71652200"/>
        <c:axId val="271653768"/>
      </c:barChart>
      <c:catAx>
        <c:axId val="271652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ysClr val="windowText" lastClr="000000"/>
                    </a:solidFill>
                    <a:latin typeface="Museo Slab 500" panose="02000000000000000000" pitchFamily="50" charset="0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Museo Slab 500" panose="02000000000000000000" pitchFamily="50" charset="0"/>
                  </a:rPr>
                  <a:t>Topics</a:t>
                </a:r>
              </a:p>
            </c:rich>
          </c:tx>
          <c:layout>
            <c:manualLayout>
              <c:xMode val="edge"/>
              <c:yMode val="edge"/>
              <c:x val="1.0416758751239326E-2"/>
              <c:y val="0.44735753233233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baseline="0">
                  <a:solidFill>
                    <a:sysClr val="windowText" lastClr="000000"/>
                  </a:solidFill>
                  <a:latin typeface="Museo Slab 500" panose="020000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1653768"/>
        <c:crosses val="autoZero"/>
        <c:auto val="1"/>
        <c:lblAlgn val="ctr"/>
        <c:lblOffset val="100"/>
        <c:noMultiLvlLbl val="0"/>
      </c:catAx>
      <c:valAx>
        <c:axId val="271653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7165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9525">
        <a:solidFill>
          <a:schemeClr val="tx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0.02078</cdr:x>
      <cdr:y>0.7372</cdr:y>
    </cdr:from>
    <cdr:to>
      <cdr:x>0.10027</cdr:x>
      <cdr:y>0.81911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539" y="2057400"/>
          <a:ext cx="419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latin typeface="Trebuchet MS" panose="020B0603020202020204" pitchFamily="34" charset="0"/>
            </a:rPr>
            <a:t>2</a:t>
          </a:r>
        </a:p>
      </cdr:txBody>
    </cdr:sp>
  </cdr:relSizeAnchor>
  <cdr:relSizeAnchor xmlns:cdr="http://schemas.openxmlformats.org/drawingml/2006/chartDrawing">
    <cdr:from>
      <cdr:x>0.13249</cdr:x>
      <cdr:y>0.78953</cdr:y>
    </cdr:from>
    <cdr:to>
      <cdr:x>0.21198</cdr:x>
      <cdr:y>0.87144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98500" y="2203450"/>
          <a:ext cx="419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latin typeface="Trebuchet MS" panose="020B0603020202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0.45589</cdr:x>
      <cdr:y>0.78612</cdr:y>
    </cdr:from>
    <cdr:to>
      <cdr:x>0.53538</cdr:x>
      <cdr:y>0.86803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03475" y="2193925"/>
          <a:ext cx="419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latin typeface="Trebuchet MS" panose="020B0603020202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0.89672</cdr:x>
      <cdr:y>0.78612</cdr:y>
    </cdr:from>
    <cdr:to>
      <cdr:x>0.97621</cdr:x>
      <cdr:y>0.86803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727575" y="2193925"/>
          <a:ext cx="419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latin typeface="Trebuchet MS" panose="020B0603020202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0.56429</cdr:x>
      <cdr:y>0.44482</cdr:y>
    </cdr:from>
    <cdr:to>
      <cdr:x>0.64378</cdr:x>
      <cdr:y>0.52673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74975" y="1241425"/>
          <a:ext cx="419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latin typeface="Trebuchet MS" panose="020B0603020202020204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0.67269</cdr:x>
      <cdr:y>0.44141</cdr:y>
    </cdr:from>
    <cdr:to>
      <cdr:x>0.75218</cdr:x>
      <cdr:y>0.52332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46475" y="1231900"/>
          <a:ext cx="419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latin typeface="Trebuchet MS" panose="020B0603020202020204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0.78109</cdr:x>
      <cdr:y>0.36974</cdr:y>
    </cdr:from>
    <cdr:to>
      <cdr:x>0.86058</cdr:x>
      <cdr:y>0.45165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117975" y="1031875"/>
          <a:ext cx="419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latin typeface="Trebuchet MS" panose="020B0603020202020204" pitchFamily="34" charset="0"/>
            </a:rPr>
            <a:t>12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0.27273</cdr:x>
      <cdr:y>0.6903</cdr:y>
    </cdr:from>
    <cdr:to>
      <cdr:x>0.50846</cdr:x>
      <cdr:y>0.97386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301876" y="3632728"/>
          <a:ext cx="1989666" cy="1492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600" b="1" i="0" u="none" strike="noStrike" dirty="0">
              <a:solidFill>
                <a:sysClr val="windowText" lastClr="000000"/>
              </a:solidFill>
              <a:latin typeface="Trebuchet MS" panose="020B0603020202020204" pitchFamily="34" charset="0"/>
            </a:rPr>
            <a:t>CDPHE </a:t>
          </a:r>
          <a:endParaRPr lang="en-US" sz="1200" b="1" dirty="0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0.5103</cdr:x>
      <cdr:y>0.79075</cdr:y>
    </cdr:from>
    <cdr:to>
      <cdr:x>0.59218</cdr:x>
      <cdr:y>0.8491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26755" y="4161384"/>
          <a:ext cx="662202" cy="307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u="none" strike="noStrike" dirty="0">
              <a:solidFill>
                <a:schemeClr val="bg1"/>
              </a:solidFill>
              <a:latin typeface="Trebuchet MS" panose="020B0603020202020204" pitchFamily="34" charset="0"/>
            </a:rPr>
            <a:t>14</a:t>
          </a:r>
          <a:r>
            <a:rPr lang="en-US" sz="1800" b="1" i="0" u="none" strike="noStrike" dirty="0">
              <a:solidFill>
                <a:sysClr val="windowText" lastClr="000000"/>
              </a:solidFill>
              <a:latin typeface="Trebuchet MS" panose="020B0603020202020204" pitchFamily="34" charset="0"/>
            </a:rPr>
            <a:t> </a:t>
          </a:r>
          <a:r>
            <a:rPr lang="en-US" sz="1800" b="1" i="0" u="none" strike="noStrike" dirty="0">
              <a:solidFill>
                <a:schemeClr val="bg1"/>
              </a:solidFill>
              <a:latin typeface="Trebuchet MS" panose="020B0603020202020204" pitchFamily="34" charset="0"/>
            </a:rPr>
            <a:t>%</a:t>
          </a:r>
          <a:endParaRPr lang="en-US" sz="1800" b="1" dirty="0">
            <a:solidFill>
              <a:schemeClr val="bg1"/>
            </a:solidFill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0.50942</cdr:x>
      <cdr:y>0.47791</cdr:y>
    </cdr:from>
    <cdr:to>
      <cdr:x>0.62797</cdr:x>
      <cdr:y>0.53625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365625" y="2515031"/>
          <a:ext cx="1016000" cy="30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u="none" strike="noStrike" dirty="0">
              <a:solidFill>
                <a:sysClr val="windowText" lastClr="000000"/>
              </a:solidFill>
              <a:latin typeface="Trebuchet MS" panose="020B0603020202020204" pitchFamily="34" charset="0"/>
            </a:rPr>
            <a:t>20.5%</a:t>
          </a:r>
          <a:endParaRPr lang="en-US" sz="1800" b="1" dirty="0">
            <a:solidFill>
              <a:sysClr val="windowText" lastClr="000000"/>
            </a:solidFill>
            <a:latin typeface="Trebuchet MS" panose="020B0603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0.81702</cdr:x>
      <cdr:y>0.08247</cdr:y>
    </cdr:from>
    <cdr:to>
      <cdr:x>1</cdr:x>
      <cdr:y>0.19439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24452" y="226219"/>
          <a:ext cx="998653" cy="307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endParaRPr lang="en-US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0.12019</cdr:x>
      <cdr:y>0.41377</cdr:y>
    </cdr:from>
    <cdr:to>
      <cdr:x>0.53363</cdr:x>
      <cdr:y>0.5257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79914" y="1135054"/>
          <a:ext cx="2338916" cy="307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u="none" strike="noStrike" dirty="0">
              <a:solidFill>
                <a:schemeClr val="bg1"/>
              </a:solidFill>
              <a:latin typeface="Trebuchet MS" panose="020B0603020202020204" pitchFamily="34" charset="0"/>
            </a:rPr>
            <a:t>27.29%</a:t>
          </a:r>
          <a:endParaRPr lang="en-US" sz="1800" b="1" dirty="0">
            <a:solidFill>
              <a:schemeClr val="bg1"/>
            </a:solidFill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0.11832</cdr:x>
      <cdr:y>0.71663</cdr:y>
    </cdr:from>
    <cdr:to>
      <cdr:x>0.41203</cdr:x>
      <cdr:y>0.82855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9330" y="1965859"/>
          <a:ext cx="1661583" cy="307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u="none" strike="noStrike" dirty="0">
              <a:solidFill>
                <a:sysClr val="windowText" lastClr="000000"/>
              </a:solidFill>
              <a:latin typeface="Trebuchet MS" panose="020B0603020202020204" pitchFamily="34" charset="0"/>
            </a:rPr>
            <a:t>19.26</a:t>
          </a:r>
          <a:r>
            <a:rPr lang="en-US" sz="1800" b="1" i="0" u="none" strike="noStrike" dirty="0">
              <a:solidFill>
                <a:sysClr val="windowText" lastClr="000000"/>
              </a:solidFill>
              <a:latin typeface="Calibri"/>
            </a:rPr>
            <a:t>%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00D09-286E-461B-AAD2-0B9DD78A541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DD099-919F-4AA3-8508-E6928087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B57CF-890F-4CE9-8986-4B9A18C128E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008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B57CF-890F-4CE9-8986-4B9A18C128E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449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B57CF-890F-4CE9-8986-4B9A18C128E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518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C72B9-DF54-4439-B43B-8DF57B8AAA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83767-52B9-4230-B6F5-5965E3EC9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83767-52B9-4230-B6F5-5965E3EC9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83767-52B9-4230-B6F5-5965E3EC9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50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83767-52B9-4230-B6F5-5965E3EC9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83767-52B9-4230-B6F5-5965E3EC9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83767-52B9-4230-B6F5-5965E3EC9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D63A9-0B3B-4A85-8BA7-7AA982F4F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1464C-B0BC-4183-859D-4B673DD60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7190-C0E3-4465-A131-B41D95BA3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6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F3A50-5F1A-4817-BDD8-D84B0C691E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9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BE75-339B-4229-8707-5235312C3E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48487-F2CA-4F48-8639-EB726057A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9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9F41F-2F33-4AF4-B4BC-3F3AD3E31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3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E9844-421B-46C9-9CB0-8FC0D288DF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2164F-CA19-4476-90FD-AFC862BC6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7B16A-1605-4111-B385-DC69F34A89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1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884D3-6D5C-404B-BA69-99F12CADD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483767-52B9-4230-B6F5-5965E3EC9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52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4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zika/geo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gov/pacific/cdphe/colorado-zika-communications-toolk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442" y="1752600"/>
            <a:ext cx="7058358" cy="2370985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Ebola and </a:t>
            </a:r>
            <a:r>
              <a:rPr lang="en-US" sz="4400" dirty="0" err="1"/>
              <a:t>Zika</a:t>
            </a:r>
            <a:r>
              <a:rPr lang="en-US" sz="4400" dirty="0"/>
              <a:t> Response in Colorado</a:t>
            </a:r>
            <a:br>
              <a:rPr lang="en-US" sz="4400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743201"/>
            <a:ext cx="3886200" cy="1904999"/>
          </a:xfrm>
        </p:spPr>
        <p:txBody>
          <a:bodyPr>
            <a:noAutofit/>
          </a:bodyPr>
          <a:lstStyle/>
          <a:p>
            <a:endParaRPr lang="en-US" sz="21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43200" y="4999471"/>
            <a:ext cx="5825202" cy="82267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810000" y="3186627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35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10809"/>
            <a:ext cx="2706630" cy="13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8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has Zika been found?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16290" y="2300963"/>
            <a:ext cx="3516407" cy="2545854"/>
          </a:xfrm>
        </p:spPr>
        <p:txBody>
          <a:bodyPr>
            <a:normAutofit/>
          </a:bodyPr>
          <a:lstStyle/>
          <a:p>
            <a:r>
              <a:rPr lang="en-US" sz="1800" dirty="0"/>
              <a:t>Before 2015, Zika outbreaks occurred in Africa, Southeast Asia, and the Pacific Islands.</a:t>
            </a:r>
          </a:p>
          <a:p>
            <a:endParaRPr lang="en-US" sz="1800" dirty="0"/>
          </a:p>
          <a:p>
            <a:r>
              <a:rPr lang="en-US" sz="1800" dirty="0"/>
              <a:t>Currently outbreaks are occurring in many countries and territories. </a:t>
            </a:r>
          </a:p>
        </p:txBody>
      </p:sp>
      <p:pic>
        <p:nvPicPr>
          <p:cNvPr id="5" name="Picture 4" title="Glo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0" y="2114449"/>
            <a:ext cx="3067572" cy="2888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343" y="4870838"/>
            <a:ext cx="3331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ysClr val="windowText" lastClr="000000"/>
                </a:solidFill>
                <a:hlinkClick r:id="rId3"/>
              </a:rPr>
              <a:t>http://www.cdc.gov/zika/geo/index.html</a:t>
            </a:r>
            <a:r>
              <a:rPr lang="en-US" sz="1200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89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Zika spread?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34689" y="1295400"/>
            <a:ext cx="3717877" cy="3385562"/>
          </a:xfrm>
        </p:spPr>
        <p:txBody>
          <a:bodyPr>
            <a:noAutofit/>
          </a:bodyPr>
          <a:lstStyle/>
          <a:p>
            <a:r>
              <a:rPr lang="en-US" dirty="0"/>
              <a:t>Zika can be spread through</a:t>
            </a:r>
          </a:p>
          <a:p>
            <a:pPr lvl="1"/>
            <a:r>
              <a:rPr lang="en-US" dirty="0"/>
              <a:t>Mosquito bites </a:t>
            </a:r>
          </a:p>
          <a:p>
            <a:pPr lvl="1"/>
            <a:r>
              <a:rPr lang="en-US" dirty="0"/>
              <a:t>From a pregnant woman to her fetus </a:t>
            </a:r>
          </a:p>
          <a:p>
            <a:pPr lvl="1"/>
            <a:r>
              <a:rPr lang="en-US" dirty="0"/>
              <a:t>Sex with an infected person</a:t>
            </a:r>
          </a:p>
          <a:p>
            <a:pPr lvl="1"/>
            <a:r>
              <a:rPr lang="en-US" dirty="0"/>
              <a:t>Laboratory exposure</a:t>
            </a:r>
          </a:p>
          <a:p>
            <a:r>
              <a:rPr lang="en-US" dirty="0"/>
              <a:t>Zika may be spread through blood transfusion.</a:t>
            </a:r>
          </a:p>
          <a:p>
            <a:r>
              <a:rPr lang="en-US" dirty="0"/>
              <a:t>No reports of infants getting Zika through breastfeeding.</a:t>
            </a:r>
          </a:p>
          <a:p>
            <a:pPr marL="342900" lvl="1" indent="0">
              <a:buNone/>
            </a:pPr>
            <a:endParaRPr lang="en-US" strike="sngStrike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Picture 4" descr="Mosquito" title="Mosqui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1697763"/>
            <a:ext cx="1124146" cy="796245"/>
          </a:xfrm>
          <a:prstGeom prst="rect">
            <a:avLst/>
          </a:prstGeom>
        </p:spPr>
      </p:pic>
      <p:pic>
        <p:nvPicPr>
          <p:cNvPr id="6" name="Picture 5" descr="Pregnant woman" title="Pregnant wo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96" y="1779575"/>
            <a:ext cx="1729972" cy="3383629"/>
          </a:xfrm>
          <a:prstGeom prst="rect">
            <a:avLst/>
          </a:prstGeom>
        </p:spPr>
      </p:pic>
      <p:pic>
        <p:nvPicPr>
          <p:cNvPr id="7" name="Picture 6" descr="Mosquito" title="Mosqui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28" y="4911539"/>
            <a:ext cx="1124146" cy="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7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288177" y="1983921"/>
          <a:ext cx="6393402" cy="281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6516" y="5161463"/>
            <a:ext cx="7922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kern="0" dirty="0">
                <a:solidFill>
                  <a:schemeClr val="bg2">
                    <a:lumMod val="25000"/>
                  </a:schemeClr>
                </a:solidFill>
              </a:rPr>
              <a:t>Colorado anticipates an extremely low probability of a mosquito transmitted Zika virus outbreak. To date, Colorado has not had any locally acquired cases.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Zika in Colorado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8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Zika in Colorado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71" y="2286001"/>
            <a:ext cx="5514975" cy="30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3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Colorado’s preparedness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July 1, 2016, the Colorado Department of Public Health and Environment’s Office of Emergency Preparedness and Response was awarded $253,357 in grant funding from the Centers for Disease Control and Prevention for Zika activities</a:t>
            </a:r>
          </a:p>
          <a:p>
            <a:r>
              <a:rPr lang="en-US" dirty="0"/>
              <a:t>Information management and sharing, and community recovery and resilience are the focus for these particular funds via the creation of a community outreach campaign</a:t>
            </a:r>
          </a:p>
        </p:txBody>
      </p:sp>
    </p:spTree>
    <p:extLst>
      <p:ext uri="{BB962C8B-B14F-4D97-AF65-F5344CB8AC3E}">
        <p14:creationId xmlns:p14="http://schemas.microsoft.com/office/powerpoint/2010/main" val="250818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6038" y="500397"/>
            <a:ext cx="10932066" cy="5500352"/>
            <a:chOff x="0" y="-723069"/>
            <a:chExt cx="14452970" cy="7497656"/>
          </a:xfrm>
        </p:grpSpPr>
        <p:graphicFrame>
          <p:nvGraphicFramePr>
            <p:cNvPr id="18" name="Chart 17"/>
            <p:cNvGraphicFramePr/>
            <p:nvPr/>
          </p:nvGraphicFramePr>
          <p:xfrm>
            <a:off x="0" y="1193521"/>
            <a:ext cx="8440207" cy="5262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Chart 18"/>
            <p:cNvGraphicFramePr/>
            <p:nvPr>
              <p:extLst/>
            </p:nvPr>
          </p:nvGraphicFramePr>
          <p:xfrm>
            <a:off x="7916266" y="4031387"/>
            <a:ext cx="594634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Right Arrow 19"/>
            <p:cNvSpPr/>
            <p:nvPr/>
          </p:nvSpPr>
          <p:spPr>
            <a:xfrm>
              <a:off x="6975547" y="5349587"/>
              <a:ext cx="508321" cy="504825"/>
            </a:xfrm>
            <a:prstGeom prst="rightArrow">
              <a:avLst/>
            </a:prstGeom>
            <a:solidFill>
              <a:srgbClr val="00953A"/>
            </a:solidFill>
            <a:ln>
              <a:solidFill>
                <a:srgbClr val="00461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25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2301875" y="3111749"/>
              <a:ext cx="1964533" cy="151076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Federally Qualified Health Centers, Rural Health Clinics, and Commercial Airports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7744369" y="2020341"/>
              <a:ext cx="510465" cy="504825"/>
            </a:xfrm>
            <a:prstGeom prst="rightArrow">
              <a:avLst/>
            </a:prstGeom>
            <a:solidFill>
              <a:srgbClr val="6EC4E8"/>
            </a:solidFill>
            <a:ln>
              <a:solidFill>
                <a:srgbClr val="187398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25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2534707" y="-723069"/>
              <a:ext cx="10863833" cy="165767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kern="0" dirty="0">
                  <a:solidFill>
                    <a:schemeClr val="bg2">
                      <a:lumMod val="25000"/>
                    </a:schemeClr>
                  </a:solidFill>
                  <a:latin typeface="Museo Slab 500" panose="02000000000000000000" pitchFamily="50" charset="0"/>
                </a:rPr>
                <a:t>Colorado Zika Funding Strategy</a:t>
              </a:r>
            </a:p>
            <a:p>
              <a:pPr algn="ctr"/>
              <a:r>
                <a:rPr lang="en-US" sz="3000" b="1" kern="0" dirty="0">
                  <a:solidFill>
                    <a:schemeClr val="bg2">
                      <a:lumMod val="25000"/>
                    </a:schemeClr>
                  </a:solidFill>
                  <a:latin typeface="Museo Slab 500" panose="02000000000000000000" pitchFamily="50" charset="0"/>
                </a:rPr>
                <a:t>($253,357)</a:t>
              </a: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8301264" y="1348296"/>
              <a:ext cx="2831573" cy="227145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54 Local Agencies </a:t>
              </a:r>
            </a:p>
            <a:p>
              <a:r>
                <a:rPr lang="en-US" sz="120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- $3,000 base amount per LPHA and Tribal Nation</a:t>
              </a:r>
            </a:p>
            <a:p>
              <a:r>
                <a:rPr lang="en-US" sz="120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- 2 CDC designated counties will receive an additional $2,000 (Baca &amp; Weld)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2312458" y="1428999"/>
              <a:ext cx="1990258" cy="152399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Local Public Health Agencies (LPHA) and Tribal Nations</a:t>
              </a:r>
            </a:p>
          </p:txBody>
        </p:sp>
        <p:sp>
          <p:nvSpPr>
            <p:cNvPr id="26" name="TextBox 12"/>
            <p:cNvSpPr txBox="1"/>
            <p:nvPr/>
          </p:nvSpPr>
          <p:spPr>
            <a:xfrm>
              <a:off x="11597225" y="1346246"/>
              <a:ext cx="2855745" cy="20531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Locally designated for:</a:t>
              </a:r>
              <a:endParaRPr lang="en-US" sz="1350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  <a:p>
              <a:r>
                <a:rPr lang="en-US" sz="120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- Outreach &amp; Education</a:t>
              </a:r>
            </a:p>
            <a:p>
              <a:r>
                <a:rPr lang="en-US" sz="120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- Print Materials</a:t>
              </a:r>
            </a:p>
            <a:p>
              <a:pPr fontAlgn="base"/>
              <a:r>
                <a:rPr lang="en-US" sz="1200" b="1" kern="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- Staff Time </a:t>
              </a:r>
              <a:endParaRPr lang="en-US" sz="1200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  <a:p>
              <a:endParaRPr lang="en-US" sz="1200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11117485" y="2011086"/>
              <a:ext cx="510465" cy="504825"/>
            </a:xfrm>
            <a:prstGeom prst="rightArrow">
              <a:avLst/>
            </a:prstGeom>
            <a:solidFill>
              <a:srgbClr val="6EC4E8"/>
            </a:solidFill>
            <a:ln>
              <a:solidFill>
                <a:srgbClr val="187398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25" kern="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extBox 1"/>
          <p:cNvSpPr txBox="1"/>
          <p:nvPr/>
        </p:nvSpPr>
        <p:spPr>
          <a:xfrm>
            <a:off x="3215929" y="2480890"/>
            <a:ext cx="2460625" cy="223913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65.5%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532945" y="4198037"/>
            <a:ext cx="3565525" cy="22393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53.45%</a:t>
            </a:r>
          </a:p>
        </p:txBody>
      </p:sp>
    </p:spTree>
    <p:extLst>
      <p:ext uri="{BB962C8B-B14F-4D97-AF65-F5344CB8AC3E}">
        <p14:creationId xmlns:p14="http://schemas.microsoft.com/office/powerpoint/2010/main" val="346088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095674" y="2438400"/>
          <a:ext cx="7581727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Colorado’s preparedness strategy</a:t>
            </a:r>
          </a:p>
        </p:txBody>
      </p:sp>
    </p:spTree>
    <p:extLst>
      <p:ext uri="{BB962C8B-B14F-4D97-AF65-F5344CB8AC3E}">
        <p14:creationId xmlns:p14="http://schemas.microsoft.com/office/powerpoint/2010/main" val="238396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communications toolkit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1" y="1863092"/>
            <a:ext cx="3978830" cy="3880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02167" y="3456985"/>
            <a:ext cx="29456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kern="0" dirty="0">
                <a:solidFill>
                  <a:sysClr val="windowText" lastClr="000000"/>
                </a:solidFill>
                <a:hlinkClick r:id="rId3"/>
              </a:rPr>
              <a:t>https://www.colorado.gov/pacific/cdphe/colorado-zika-communications-toolkit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communications toolkit – Purpose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1" y="2081690"/>
            <a:ext cx="6672263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communications toolkit -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69" y="1915445"/>
            <a:ext cx="4858567" cy="36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1808" y="1914288"/>
            <a:ext cx="6417130" cy="2545854"/>
          </a:xfrm>
        </p:spPr>
        <p:txBody>
          <a:bodyPr numCol="1" spcCol="274320">
            <a:noAutofit/>
          </a:bodyPr>
          <a:lstStyle/>
          <a:p>
            <a:endParaRPr lang="en-US" dirty="0"/>
          </a:p>
          <a:p>
            <a:r>
              <a:rPr lang="en-US" dirty="0"/>
              <a:t>Ebola is a hemorrhagic fever that can cause disease in humans and nonhuman primates (monkeys, gorillas, and chimpanzees)</a:t>
            </a:r>
          </a:p>
          <a:p>
            <a:r>
              <a:rPr lang="en-US" dirty="0"/>
              <a:t>Ebola is spread through direct contact (through broken skin or unprotected mucous membranes) with:</a:t>
            </a:r>
          </a:p>
          <a:p>
            <a:pPr lvl="1"/>
            <a:r>
              <a:rPr lang="en-US" dirty="0"/>
              <a:t>Blood or bodily fluids</a:t>
            </a:r>
          </a:p>
          <a:p>
            <a:pPr lvl="1"/>
            <a:r>
              <a:rPr lang="en-US" dirty="0"/>
              <a:t>Objects that have been contaminated with the virus</a:t>
            </a:r>
          </a:p>
          <a:p>
            <a:pPr lvl="1"/>
            <a:r>
              <a:rPr lang="en-US" dirty="0"/>
              <a:t>Infected fruit bats or primates</a:t>
            </a:r>
          </a:p>
          <a:p>
            <a:pPr lvl="1"/>
            <a:r>
              <a:rPr lang="en-US" dirty="0"/>
              <a:t>From contact with semen from a man who has recovered from Ebola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99326" y="381001"/>
            <a:ext cx="6469613" cy="1621936"/>
          </a:xfrm>
        </p:spPr>
        <p:txBody>
          <a:bodyPr>
            <a:normAutofit/>
          </a:bodyPr>
          <a:lstStyle/>
          <a:p>
            <a:r>
              <a:rPr lang="en-US" dirty="0"/>
              <a:t>What is Ebola Virus Disease (Ebola)?</a:t>
            </a:r>
          </a:p>
        </p:txBody>
      </p:sp>
    </p:spTree>
    <p:extLst>
      <p:ext uri="{BB962C8B-B14F-4D97-AF65-F5344CB8AC3E}">
        <p14:creationId xmlns:p14="http://schemas.microsoft.com/office/powerpoint/2010/main" val="328319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communications toolkit – Outreach ideas and suggestions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68" y="3200400"/>
            <a:ext cx="72684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1790" y="2190223"/>
            <a:ext cx="8229527" cy="2546696"/>
            <a:chOff x="0" y="0"/>
            <a:chExt cx="8172449" cy="2738439"/>
          </a:xfrm>
        </p:grpSpPr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0" y="0"/>
            <a:ext cx="8172449" cy="2738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2"/>
            <p:cNvSpPr txBox="1"/>
            <p:nvPr/>
          </p:nvSpPr>
          <p:spPr>
            <a:xfrm>
              <a:off x="5363169" y="1033463"/>
              <a:ext cx="2687136" cy="167714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kern="0" dirty="0">
                  <a:latin typeface="Museo Slab 500" panose="02000000000000000000" pitchFamily="50" charset="0"/>
                </a:rPr>
                <a:t>750+ </a:t>
              </a:r>
            </a:p>
            <a:p>
              <a:pPr algn="ctr"/>
              <a:r>
                <a:rPr lang="en-US" sz="1350" kern="0" dirty="0">
                  <a:latin typeface="Museo Slab 500" panose="02000000000000000000" pitchFamily="50" charset="0"/>
                </a:rPr>
                <a:t>Zika Toolkit homepage visits</a:t>
              </a:r>
            </a:p>
            <a:p>
              <a:pPr algn="ctr"/>
              <a:r>
                <a:rPr lang="en-US" sz="1350" kern="0" dirty="0">
                  <a:latin typeface="Museo Slab 500" panose="02000000000000000000" pitchFamily="50" charset="0"/>
                </a:rPr>
                <a:t>from Aug-Sept 2016 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communications toolkit</a:t>
            </a:r>
          </a:p>
        </p:txBody>
      </p:sp>
    </p:spTree>
    <p:extLst>
      <p:ext uri="{BB962C8B-B14F-4D97-AF65-F5344CB8AC3E}">
        <p14:creationId xmlns:p14="http://schemas.microsoft.com/office/powerpoint/2010/main" val="1411199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outreach to airports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13" y="1961063"/>
            <a:ext cx="2956409" cy="3837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36" y="1961063"/>
            <a:ext cx="3096264" cy="38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4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has Ebola been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2" y="1809751"/>
            <a:ext cx="6447501" cy="3193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Ebola viruses are found in several African countries. </a:t>
            </a:r>
          </a:p>
        </p:txBody>
      </p:sp>
      <p:pic>
        <p:nvPicPr>
          <p:cNvPr id="1026" name="Picture 2" descr="Ebola Hemorrhagic Fever Distribution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5" y="2129144"/>
            <a:ext cx="2891432" cy="37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4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Colorado’s preparedness strategy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4029" y="2078629"/>
            <a:ext cx="6839857" cy="3873137"/>
          </a:xfrm>
        </p:spPr>
        <p:txBody>
          <a:bodyPr numCol="2">
            <a:noAutofit/>
          </a:bodyPr>
          <a:lstStyle/>
          <a:p>
            <a:pPr lvl="1"/>
            <a:r>
              <a:rPr lang="en-US" sz="1350" dirty="0">
                <a:cs typeface="Arial" pitchFamily="34" charset="0"/>
              </a:rPr>
              <a:t>OEPR, DCEED, HFEMS, Lab</a:t>
            </a:r>
          </a:p>
          <a:p>
            <a:pPr lvl="1"/>
            <a:r>
              <a:rPr lang="en-US" sz="1350" dirty="0">
                <a:cs typeface="Arial" pitchFamily="34" charset="0"/>
              </a:rPr>
              <a:t>LPHA’s</a:t>
            </a:r>
          </a:p>
          <a:p>
            <a:pPr lvl="2"/>
            <a:r>
              <a:rPr lang="en-US" sz="1200" dirty="0">
                <a:cs typeface="Arial" pitchFamily="34" charset="0"/>
              </a:rPr>
              <a:t>Monitoring (traveler and worker) </a:t>
            </a:r>
          </a:p>
          <a:p>
            <a:pPr lvl="2"/>
            <a:r>
              <a:rPr lang="en-US" sz="1200" dirty="0">
                <a:cs typeface="Arial" pitchFamily="34" charset="0"/>
              </a:rPr>
              <a:t>PUI</a:t>
            </a:r>
          </a:p>
          <a:p>
            <a:pPr lvl="2"/>
            <a:r>
              <a:rPr lang="en-US" sz="1200" dirty="0">
                <a:cs typeface="Arial" pitchFamily="34" charset="0"/>
              </a:rPr>
              <a:t>Quarantine/Isolation</a:t>
            </a:r>
          </a:p>
          <a:p>
            <a:pPr lvl="1"/>
            <a:r>
              <a:rPr lang="en-US" sz="1350" dirty="0">
                <a:cs typeface="Arial" pitchFamily="34" charset="0"/>
              </a:rPr>
              <a:t>Hospitals</a:t>
            </a:r>
          </a:p>
          <a:p>
            <a:pPr lvl="2"/>
            <a:r>
              <a:rPr lang="en-US" sz="1200" dirty="0">
                <a:cs typeface="Arial" pitchFamily="34" charset="0"/>
              </a:rPr>
              <a:t>Tiered approach (frontline-assessment-treatment)</a:t>
            </a:r>
          </a:p>
          <a:p>
            <a:pPr lvl="2"/>
            <a:r>
              <a:rPr lang="en-US" sz="1200" dirty="0">
                <a:cs typeface="Arial" pitchFamily="34" charset="0"/>
              </a:rPr>
              <a:t>‘Ask, Isolate, Call’</a:t>
            </a:r>
          </a:p>
          <a:p>
            <a:pPr lvl="2"/>
            <a:r>
              <a:rPr lang="en-US" sz="1200" dirty="0">
                <a:cs typeface="Arial" pitchFamily="34" charset="0"/>
              </a:rPr>
              <a:t>Patient assessment and treatment</a:t>
            </a:r>
          </a:p>
          <a:p>
            <a:pPr lvl="1"/>
            <a:r>
              <a:rPr lang="en-US" sz="1350" dirty="0">
                <a:cs typeface="Arial" pitchFamily="34" charset="0"/>
              </a:rPr>
              <a:t>EMS</a:t>
            </a:r>
          </a:p>
          <a:p>
            <a:pPr lvl="2"/>
            <a:r>
              <a:rPr lang="en-US" sz="1200" dirty="0">
                <a:cs typeface="Arial" pitchFamily="34" charset="0"/>
              </a:rPr>
              <a:t>Transport</a:t>
            </a:r>
          </a:p>
          <a:p>
            <a:pPr lvl="2"/>
            <a:endParaRPr lang="en-US" sz="1200" dirty="0">
              <a:cs typeface="Arial" pitchFamily="34" charset="0"/>
            </a:endParaRPr>
          </a:p>
          <a:p>
            <a:pPr marL="685800" lvl="2" indent="0">
              <a:buNone/>
            </a:pPr>
            <a:endParaRPr lang="en-US" sz="1200" dirty="0">
              <a:cs typeface="Arial" pitchFamily="34" charset="0"/>
            </a:endParaRPr>
          </a:p>
          <a:p>
            <a:pPr lvl="1"/>
            <a:r>
              <a:rPr lang="en-US" sz="1350" dirty="0">
                <a:cs typeface="Arial" pitchFamily="34" charset="0"/>
              </a:rPr>
              <a:t>Labs</a:t>
            </a:r>
          </a:p>
          <a:p>
            <a:pPr lvl="2"/>
            <a:r>
              <a:rPr lang="en-US" sz="1200" dirty="0">
                <a:cs typeface="Arial" pitchFamily="34" charset="0"/>
              </a:rPr>
              <a:t>Testing (Malaria, other diseases)</a:t>
            </a:r>
          </a:p>
          <a:p>
            <a:pPr lvl="1"/>
            <a:r>
              <a:rPr lang="en-US" sz="1350" dirty="0">
                <a:cs typeface="Arial" pitchFamily="34" charset="0"/>
              </a:rPr>
              <a:t>Overarching</a:t>
            </a:r>
          </a:p>
          <a:p>
            <a:pPr lvl="2"/>
            <a:r>
              <a:rPr lang="en-US" sz="1200" dirty="0">
                <a:cs typeface="Arial" pitchFamily="34" charset="0"/>
              </a:rPr>
              <a:t>Infection Control</a:t>
            </a:r>
          </a:p>
          <a:p>
            <a:pPr lvl="2"/>
            <a:r>
              <a:rPr lang="en-US" sz="1200" dirty="0">
                <a:cs typeface="Arial" pitchFamily="34" charset="0"/>
              </a:rPr>
              <a:t>Communication</a:t>
            </a:r>
          </a:p>
          <a:p>
            <a:pPr lvl="2"/>
            <a:r>
              <a:rPr lang="en-US" sz="1200" dirty="0">
                <a:cs typeface="Arial" pitchFamily="34" charset="0"/>
              </a:rPr>
              <a:t>Waste Management</a:t>
            </a:r>
          </a:p>
          <a:p>
            <a:pPr lvl="2"/>
            <a:r>
              <a:rPr lang="en-US" sz="1200" dirty="0">
                <a:cs typeface="Arial" pitchFamily="34" charset="0"/>
              </a:rPr>
              <a:t>Resources</a:t>
            </a:r>
          </a:p>
          <a:p>
            <a:pPr lvl="2"/>
            <a:r>
              <a:rPr lang="en-US" sz="1200" dirty="0">
                <a:cs typeface="Arial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36477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 funding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PHEP Grant</a:t>
            </a:r>
          </a:p>
          <a:p>
            <a:r>
              <a:rPr lang="en-US" dirty="0"/>
              <a:t>HPP Grant</a:t>
            </a:r>
          </a:p>
        </p:txBody>
      </p:sp>
    </p:spTree>
    <p:extLst>
      <p:ext uri="{BB962C8B-B14F-4D97-AF65-F5344CB8AC3E}">
        <p14:creationId xmlns:p14="http://schemas.microsoft.com/office/powerpoint/2010/main" val="424262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Emergency Preparedness (PHEP)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Phase I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12/22/2014 – 6/30/2015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$68,000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Ebola monitoring activities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Closed out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Phase II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4/1/2015 – 9/30/2016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$2,197,741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Algorithm = Base amount + traveler numbers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Ebola preparedness and response activities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Planning, Training, Exercising, Monitoring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No-fund extension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June 30, 2017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Addition of Other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0154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Preparedness Program (HPP)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Part 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5/18/2015 – 5/18/2020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$2,394,069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Development of tiered patient care system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Frontline (all) - Assessment (5) - Treatment (3)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Transport (3)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Lab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‘Ask, Isolate, Call’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PUI Protocol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CONOPs</a:t>
            </a:r>
          </a:p>
        </p:txBody>
      </p:sp>
    </p:spTree>
    <p:extLst>
      <p:ext uri="{BB962C8B-B14F-4D97-AF65-F5344CB8AC3E}">
        <p14:creationId xmlns:p14="http://schemas.microsoft.com/office/powerpoint/2010/main" val="58880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Preparedness Program (HPP)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Part B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5/18/2015 – 5/18/2020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$3,250,000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Regional Treatment Center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HHS Region 8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Nationwide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‘Ask, Isolate, Call’ and PUI Protocol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Lab, Colorado CONOP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Regional CONOP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Assist area facilities</a:t>
            </a: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8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1809" y="1676400"/>
            <a:ext cx="5025935" cy="3581400"/>
          </a:xfrm>
        </p:spPr>
        <p:txBody>
          <a:bodyPr numCol="1" spcCol="274320">
            <a:noAutofit/>
          </a:bodyPr>
          <a:lstStyle/>
          <a:p>
            <a:endParaRPr lang="en-US" dirty="0"/>
          </a:p>
          <a:p>
            <a:r>
              <a:rPr lang="en-US" dirty="0"/>
              <a:t>Zika virus is spread to people primarily through the bite of an infected </a:t>
            </a:r>
            <a:r>
              <a:rPr lang="en-US" i="1" dirty="0"/>
              <a:t>Aedes </a:t>
            </a:r>
            <a:r>
              <a:rPr lang="en-US" dirty="0"/>
              <a:t>species mosquito (</a:t>
            </a:r>
            <a:r>
              <a:rPr lang="en-US" i="1" dirty="0"/>
              <a:t>Ae. aegypti </a:t>
            </a:r>
            <a:r>
              <a:rPr lang="en-US" dirty="0"/>
              <a:t>and </a:t>
            </a:r>
            <a:r>
              <a:rPr lang="en-US" i="1" dirty="0"/>
              <a:t>Ae. </a:t>
            </a:r>
            <a:r>
              <a:rPr lang="en-US" i="1" dirty="0" err="1"/>
              <a:t>albopictus</a:t>
            </a:r>
            <a:r>
              <a:rPr lang="en-US" dirty="0"/>
              <a:t>). </a:t>
            </a:r>
          </a:p>
          <a:p>
            <a:r>
              <a:rPr lang="en-US" dirty="0"/>
              <a:t>Many people infected with Zika virus won’t have symptoms or will only have mild symptoms.</a:t>
            </a:r>
          </a:p>
          <a:p>
            <a:r>
              <a:rPr lang="en-US" dirty="0"/>
              <a:t>Zika virus infection during pregnancy can cause microcephaly and other severe brain defects.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99325" y="533402"/>
            <a:ext cx="3953240" cy="990599"/>
          </a:xfrm>
        </p:spPr>
        <p:txBody>
          <a:bodyPr>
            <a:normAutofit/>
          </a:bodyPr>
          <a:lstStyle/>
          <a:p>
            <a:r>
              <a:rPr lang="en-US" dirty="0"/>
              <a:t>What is Zika?</a:t>
            </a:r>
          </a:p>
        </p:txBody>
      </p:sp>
      <p:pic>
        <p:nvPicPr>
          <p:cNvPr id="6" name="Picture 5" title="Mosqui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124200"/>
            <a:ext cx="2469909" cy="19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91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707</Words>
  <Application>Microsoft Office PowerPoint</Application>
  <PresentationFormat>Widescreen</PresentationFormat>
  <Paragraphs>147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Museo Slab 500</vt:lpstr>
      <vt:lpstr>Trebuchet MS</vt:lpstr>
      <vt:lpstr>Wingdings 3</vt:lpstr>
      <vt:lpstr>Ion</vt:lpstr>
      <vt:lpstr>   Ebola and Zika Response in Colorado  </vt:lpstr>
      <vt:lpstr>What is Ebola Virus Disease (Ebola)?</vt:lpstr>
      <vt:lpstr>Where has Ebola been found?</vt:lpstr>
      <vt:lpstr>Colorado’s preparedness strategy</vt:lpstr>
      <vt:lpstr>Ebola funding strategy</vt:lpstr>
      <vt:lpstr>Public Health Emergency Preparedness (PHEP)</vt:lpstr>
      <vt:lpstr>Hospital Preparedness Program (HPP)</vt:lpstr>
      <vt:lpstr>Hospital Preparedness Program (HPP)</vt:lpstr>
      <vt:lpstr>What is Zika?</vt:lpstr>
      <vt:lpstr>Where has Zika been found?</vt:lpstr>
      <vt:lpstr>How is Zika spread?</vt:lpstr>
      <vt:lpstr>Snapshot of Zika in Colorado </vt:lpstr>
      <vt:lpstr>Snapshot of Zika in Colorado</vt:lpstr>
      <vt:lpstr>Colorado’s preparedness strategy</vt:lpstr>
      <vt:lpstr>PowerPoint Presentation</vt:lpstr>
      <vt:lpstr>Colorado’s preparedness strategy</vt:lpstr>
      <vt:lpstr>Zika communications toolkit</vt:lpstr>
      <vt:lpstr>Zika communications toolkit – Purpose</vt:lpstr>
      <vt:lpstr>Zika communications toolkit - Resources</vt:lpstr>
      <vt:lpstr>Zika communications toolkit – Outreach ideas and suggestions</vt:lpstr>
      <vt:lpstr>Zika communications toolkit</vt:lpstr>
      <vt:lpstr>Zika outreach to airports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WILLIAMS</dc:creator>
  <cp:lastModifiedBy>PAT WILLIAMS</cp:lastModifiedBy>
  <cp:revision>2</cp:revision>
  <dcterms:created xsi:type="dcterms:W3CDTF">2016-11-17T20:24:43Z</dcterms:created>
  <dcterms:modified xsi:type="dcterms:W3CDTF">2016-11-17T20:43:46Z</dcterms:modified>
</cp:coreProperties>
</file>